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6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</p:sldIdLst>
  <p:sldSz cy="5143500" cx="9144000"/>
  <p:notesSz cx="6858000" cy="9144000"/>
  <p:embeddedFontLst>
    <p:embeddedFont>
      <p:font typeface="Orbitron Medium"/>
      <p:regular r:id="rId44"/>
      <p:bold r:id="rId45"/>
    </p:embeddedFont>
    <p:embeddedFont>
      <p:font typeface="Lato Black"/>
      <p:bold r:id="rId46"/>
      <p:boldItalic r:id="rId47"/>
    </p:embeddedFont>
    <p:embeddedFont>
      <p:font typeface="Quicksand"/>
      <p:regular r:id="rId48"/>
      <p:bold r:id="rId49"/>
    </p:embeddedFont>
    <p:embeddedFont>
      <p:font typeface="Quicksand Medium"/>
      <p:regular r:id="rId50"/>
      <p:bold r:id="rId5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59A923A-56FC-467F-AC9A-F9656325BD27}">
  <a:tblStyle styleId="{759A923A-56FC-467F-AC9A-F9656325BD2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font" Target="fonts/OrbitronMedium-regular.fntdata"/><Relationship Id="rId43" Type="http://schemas.openxmlformats.org/officeDocument/2006/relationships/slide" Target="slides/slide37.xml"/><Relationship Id="rId46" Type="http://schemas.openxmlformats.org/officeDocument/2006/relationships/font" Target="fonts/LatoBlack-bold.fntdata"/><Relationship Id="rId45" Type="http://schemas.openxmlformats.org/officeDocument/2006/relationships/font" Target="fonts/OrbitronMedium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font" Target="fonts/Quicksand-regular.fntdata"/><Relationship Id="rId47" Type="http://schemas.openxmlformats.org/officeDocument/2006/relationships/font" Target="fonts/LatoBlack-boldItalic.fntdata"/><Relationship Id="rId49" Type="http://schemas.openxmlformats.org/officeDocument/2006/relationships/font" Target="fonts/Quicksand-bold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QuicksandMedium-bold.fntdata"/><Relationship Id="rId50" Type="http://schemas.openxmlformats.org/officeDocument/2006/relationships/font" Target="fonts/QuicksandMedium-regular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github.com/PaulStoffregen/CoreMark" TargetMode="External"/><Relationship Id="rId3" Type="http://schemas.openxmlformats.org/officeDocument/2006/relationships/hyperlink" Target="https://www.eembc.org/coremark/scores.php" TargetMode="Externa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ce30ccef49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emlearn supports the three most common ML tasks: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classification, regression, anomaly detection.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g2ce30ccef49_0_1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ce30ccef49_0_6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Supports a selection of embedded friendly models: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….</a:t>
            </a:r>
            <a:endParaRPr/>
          </a:p>
        </p:txBody>
      </p:sp>
      <p:sp>
        <p:nvSpPr>
          <p:cNvPr id="218" name="Google Shape;218;g2ce30ccef49_0_6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11ad1af608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211ad1af608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2dda0b8ae8e_0_5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2dda0b8ae8e_0_5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dda0b8ae8e_0_5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2dda0b8ae8e_0_5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/>
            </a:br>
            <a:r>
              <a:rPr lang="en"/>
              <a:t>The project was started in 2018 by me.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has been maintained by me since that time. With a couple of contributors here and there.</a:t>
            </a:r>
            <a:br>
              <a:rPr lang="en"/>
            </a:br>
            <a:br>
              <a:rPr lang="en"/>
            </a:br>
            <a:r>
              <a:rPr lang="en"/>
              <a:t>Quite mature. Has been used for dozens of projects across the world.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32948b53000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32948b53000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1f4c6a3e4ba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1f4c6a3e4ba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### Object detection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32948b53000_0_2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32948b53000_0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/>
            </a:b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2dda0b8ae8e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Training a model is done using a standard framework like scikit-learn or keras.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You will need to already have a dataset collected and labeled for your task.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There is nothing emlearn specific at this point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- although you should use a model small enough to fit on your target device.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We also provide some tools for checking this.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Once you have a trained model, you are ready to deploy it to the device.</a:t>
            </a:r>
            <a:endParaRPr/>
          </a:p>
        </p:txBody>
      </p:sp>
      <p:sp>
        <p:nvSpPr>
          <p:cNvPr id="294" name="Google Shape;294;g2dda0b8ae8e_0_4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2dda0b8ae8e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595959"/>
                </a:solidFill>
              </a:rPr>
              <a:t>To use the code, include the generated header file.</a:t>
            </a:r>
            <a:endParaRPr sz="1800">
              <a:solidFill>
                <a:srgbClr val="59595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59595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595959"/>
                </a:solidFill>
              </a:rPr>
              <a:t>Pass the data to the predict() call of the model.</a:t>
            </a:r>
            <a:endParaRPr sz="1800">
              <a:solidFill>
                <a:srgbClr val="59595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59595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595959"/>
                </a:solidFill>
              </a:rPr>
              <a:t>The output can the be used to trigger relevant actions,</a:t>
            </a:r>
            <a:endParaRPr sz="1800">
              <a:solidFill>
                <a:srgbClr val="59595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595959"/>
                </a:solidFill>
              </a:rPr>
              <a:t>such as controlling motors, logging event that occur,</a:t>
            </a:r>
            <a:endParaRPr sz="1800">
              <a:solidFill>
                <a:srgbClr val="59595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595959"/>
                </a:solidFill>
              </a:rPr>
              <a:t>or sent an external system.</a:t>
            </a:r>
            <a:endParaRPr sz="1800">
              <a:solidFill>
                <a:srgbClr val="59595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59595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595959"/>
                </a:solidFill>
              </a:rPr>
              <a:t>In this example, we just show the model output on a display.</a:t>
            </a:r>
            <a:endParaRPr sz="1800">
              <a:solidFill>
                <a:srgbClr val="59595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59595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</a:endParaRPr>
          </a:p>
        </p:txBody>
      </p:sp>
      <p:sp>
        <p:nvSpPr>
          <p:cNvPr id="312" name="Google Shape;312;g2dda0b8ae8e_0_6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c704d7362d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2c704d7362d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Work as Head of Data Science at Soundsensing.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Soundsensing is a leading provider of predictive </a:t>
            </a:r>
            <a:r>
              <a:rPr lang="en"/>
              <a:t>maintenance solutions for </a:t>
            </a:r>
            <a:r>
              <a:rPr lang="en">
                <a:solidFill>
                  <a:schemeClr val="dk1"/>
                </a:solidFill>
              </a:rPr>
              <a:t>ventilation systems in </a:t>
            </a:r>
            <a:r>
              <a:rPr lang="en"/>
              <a:t>buildings.</a:t>
            </a:r>
            <a:br>
              <a:rPr lang="en"/>
            </a:br>
            <a:r>
              <a:rPr lang="en"/>
              <a:t>So we work a lot with sensor data. And also use Python as much as we can for Data Science, IoT and backend tasks.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2c704d7362d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2c704d7362d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/>
            </a:b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2c704d7362d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2c704d7362d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STM32, Nordic NRF5x, ESP32, RP2040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2ce30ccef49_0_4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2ce30ccef49_0_4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2ce2d7b3b9d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2ce2d7b3b9d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211ad1af608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211ad1af608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32948b53000_0_2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32948b53000_0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/>
            </a:b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32948b53000_0_2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As a brief structure of this presentation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86" name="Google Shape;386;g32948b53000_0_25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32948b53000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Microcontroller is a small programmable chip.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That since the last 20 years provides the “brain” of basically any electronics device around us.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All the devices that you have in your home have 1 or more microcontrollers each.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 modern car has over 50 microcontrollers.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While they are mostly used for industrial application, they are increasingly accessible for hobbyists and semi-professionals.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And today many of these devices can run Python!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So in a way, you probably already know how to program them.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93" name="Google Shape;393;g32948b53000_0_2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32948b53000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32948b53000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32948b53000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32948b53000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ce30ccef49_0_4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As a brief structure of this presentation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27" name="Google Shape;127;g2ce30ccef49_0_46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2ce2d7b3b9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2ce2d7b3b9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! drives for </a:t>
            </a:r>
            <a:r>
              <a:rPr lang="en"/>
              <a:t>peripherals that are on a board</a:t>
            </a:r>
            <a:r>
              <a:rPr lang="en"/>
              <a:t> not included in core firmware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/>
            </a:br>
            <a:r>
              <a:rPr lang="en"/>
              <a:t>Will likely need to hunt a bit for each sensor, screen etc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2ce30ccef49_0_4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2ce30ccef49_0_4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Benchmark vs other MicroPython approaches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2dda0b8ae8e_0_4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2dda0b8ae8e_0_4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Coremark</a:t>
            </a:r>
            <a:br>
              <a:rPr lang="en"/>
            </a:br>
            <a:r>
              <a:rPr lang="en"/>
              <a:t>Mega 7.03</a:t>
            </a:r>
            <a:br>
              <a:rPr lang="en"/>
            </a:br>
            <a:r>
              <a:rPr lang="en" u="sng">
                <a:solidFill>
                  <a:schemeClr val="hlink"/>
                </a:solidFill>
                <a:hlinkClick r:id="rId2"/>
              </a:rPr>
              <a:t>https://github.com/PaulStoffregen/CoreMark</a:t>
            </a:r>
            <a:r>
              <a:rPr lang="en"/>
              <a:t> </a:t>
            </a:r>
            <a:br>
              <a:rPr lang="en"/>
            </a:br>
            <a:r>
              <a:rPr lang="en" u="sng">
                <a:solidFill>
                  <a:schemeClr val="hlink"/>
                </a:solidFill>
                <a:hlinkClick r:id="rId3"/>
              </a:rPr>
              <a:t>https://www.eembc.org/coremark/scores.php</a:t>
            </a:r>
            <a:r>
              <a:rPr lang="en"/>
              <a:t> </a:t>
            </a:r>
            <a:br>
              <a:rPr lang="en"/>
            </a:b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/>
            </a:br>
            <a:r>
              <a:rPr lang="en">
                <a:solidFill>
                  <a:schemeClr val="dk1"/>
                </a:solidFill>
              </a:rPr>
              <a:t>Accelerometers/IMU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100-1kHz. Every N seconds.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Human Activity Detection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Basically anything ?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Sound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Typ 16 khz. Not 48 kHz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Specialized detectors. 1-100 classes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Image/video.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Low resolution, low framerate.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Specialized detectors. 1-10 classes. Not ImageNet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Classification and object detection. Edge Impulse FOMO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OpenMV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https://docs.edgeimpulse.com/docs/edge-impulse-studio/learning-blocks/object-detection/fomo-object-detection-for-constrained-devices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32948b53000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32948b53000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2dda0b8ae8e_0_5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2dda0b8ae8e_0_5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/>
            </a:br>
            <a:r>
              <a:rPr lang="en"/>
              <a:t>Inline and loadable (data structure)</a:t>
            </a:r>
            <a:br>
              <a:rPr lang="en"/>
            </a:br>
            <a:r>
              <a:rPr lang="en"/>
              <a:t>Majority voting instead of class probabilities</a:t>
            </a:r>
            <a:br>
              <a:rPr lang="en"/>
            </a:br>
            <a:r>
              <a:rPr lang="en"/>
              <a:t>Leaf-node de-duplication </a:t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211ad1af608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211ad1af608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/>
            </a:br>
            <a:r>
              <a:rPr lang="en">
                <a:solidFill>
                  <a:schemeClr val="dk1"/>
                </a:solidFill>
              </a:rPr>
              <a:t>16 bit integer features instead of 32 bit floats</a:t>
            </a:r>
            <a:br>
              <a:rPr lang="en"/>
            </a:br>
            <a:r>
              <a:rPr lang="en"/>
              <a:t>Reduced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 probability leaves with clustering K-means</a:t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2e687406715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2e687406715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/>
            </a:br>
            <a:r>
              <a:rPr lang="en"/>
              <a:t>Inline and loadable (data structure)</a:t>
            </a:r>
            <a:br>
              <a:rPr lang="en"/>
            </a:br>
            <a:r>
              <a:rPr lang="en"/>
              <a:t>Majority voting instead of class probabilities</a:t>
            </a:r>
            <a:br>
              <a:rPr lang="en"/>
            </a:br>
            <a:r>
              <a:rPr lang="en"/>
              <a:t>Leaf-node de-duplication </a:t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32948b53000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32948b53000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/>
            </a:br>
            <a:r>
              <a:rPr lang="en"/>
              <a:t>The project was started in 2018 by me.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has been maintained by me since that time. With a couple of contributors here and there.</a:t>
            </a:r>
            <a:br>
              <a:rPr lang="en"/>
            </a:br>
            <a:br>
              <a:rPr lang="en"/>
            </a:br>
            <a:r>
              <a:rPr lang="en"/>
              <a:t>Quite mature. Has been used for dozens of projects across the world.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2c704d7362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2c704d7362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ce30ccef49_0_4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When it comes to Machine Learning on microcontrollers,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we are obviously not going to be running any Large Language Models or generative image models.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But one usecase where ML is incredibly useful is in analysing sensor data.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Sensors such as accelerometers, microphonones, radars, and cameras have gotten incredibly cheap and powerful.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But in order to get useful information out of these, the raw data must be processed.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Using Machine Learning, in combination with Digital Signal Processing, allows analyzing complex phenomena.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If this is done on the microcontroller, we get a range of benefits: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...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The component in blue is the Machine Learning model, and is typically trained ahead of time on a PC.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42" name="Google Shape;142;g2ce30ccef49_0_40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ce30ccef49_0_4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This is a huge amount of applications for this, in basically any field that uses electronics.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Keyword spotting / wakeword detection. “Alexa”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Smartwatch. Sleep activity tracking </a:t>
            </a:r>
            <a:br>
              <a:rPr lang="en">
                <a:solidFill>
                  <a:schemeClr val="dk1"/>
                </a:solidFill>
              </a:rPr>
            </a:b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Agriculture. </a:t>
            </a:r>
            <a:r>
              <a:rPr lang="en">
                <a:solidFill>
                  <a:schemeClr val="dk1"/>
                </a:solidFill>
              </a:rPr>
              <a:t>Cattle activity tracking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Condition monitoring of Machinery.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Or what about a cat doorbell that only lets in your cat, and only if it does not have a prey in its both.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Magic wand.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50" name="Google Shape;150;g2ce30ccef49_0_4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32948b53000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Microcontroller is a small programmable chip.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That since the last 20 years provides the “brain” of basically any electronics device around us.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All the devices that you have in your home have 1 or more microcontrollers each.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 modern car has over 50 microcontrollers.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While they are mostly used for industrial application, they are increasingly accessible for hobbyists and semi-professionals.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And today many of these devices can run Python!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So in a way, you probably already know how to program them.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64" name="Google Shape;164;g32948b53000_0_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32948b53000_0_2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32948b53000_0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32948b53000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emlearn is an open-source software library that can be used to implement such projects.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lang="en"/>
            </a:br>
            <a:r>
              <a:rPr lang="en"/>
              <a:t>It provides embedded friendly implementations of Machine Learning models.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It supports converting models trained in Python.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Can either use scikit-learn or Keras.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The code is portable and clean C99.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It can be used on even the smallest MCUs,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as it does not need FPU, and the code size is very small.</a:t>
            </a:r>
            <a:endParaRPr/>
          </a:p>
        </p:txBody>
      </p:sp>
      <p:sp>
        <p:nvSpPr>
          <p:cNvPr id="183" name="Google Shape;183;g32948b53000_0_16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0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and Figure">
  <p:cSld name="Text and Figure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/>
          <p:nvPr/>
        </p:nvSpPr>
        <p:spPr>
          <a:xfrm>
            <a:off x="5817898" y="1"/>
            <a:ext cx="3326100" cy="4833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Calibri"/>
              <a:buNone/>
            </a:pPr>
            <a:r>
              <a:t/>
            </a:r>
            <a:endParaRPr b="1" i="0" sz="600" u="none" cap="none" strike="noStrike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123205" y="996957"/>
            <a:ext cx="2715600" cy="8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4342500" y="4892172"/>
            <a:ext cx="459000" cy="2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0" spcFirstLastPara="1" rIns="0" wrap="square" tIns="34275">
            <a:normAutofit lnSpcReduction="10000"/>
          </a:bodyPr>
          <a:lstStyle>
            <a:lvl1pPr indent="0" lvl="0" marL="0" rtl="0" algn="ctr">
              <a:spcBef>
                <a:spcPts val="0"/>
              </a:spcBef>
              <a:buNone/>
              <a:defRPr/>
            </a:lvl1pPr>
            <a:lvl2pPr indent="0" lvl="1" marL="0" rtl="0" algn="ctr">
              <a:spcBef>
                <a:spcPts val="0"/>
              </a:spcBef>
              <a:buNone/>
              <a:defRPr/>
            </a:lvl2pPr>
            <a:lvl3pPr indent="0" lvl="2" marL="0" rtl="0" algn="ctr">
              <a:spcBef>
                <a:spcPts val="0"/>
              </a:spcBef>
              <a:buNone/>
              <a:defRPr/>
            </a:lvl3pPr>
            <a:lvl4pPr indent="0" lvl="3" marL="0" rtl="0" algn="ctr">
              <a:spcBef>
                <a:spcPts val="0"/>
              </a:spcBef>
              <a:buNone/>
              <a:defRPr/>
            </a:lvl4pPr>
            <a:lvl5pPr indent="0" lvl="4" marL="0" rtl="0" algn="ctr">
              <a:spcBef>
                <a:spcPts val="0"/>
              </a:spcBef>
              <a:buNone/>
              <a:defRPr/>
            </a:lvl5pPr>
            <a:lvl6pPr indent="0" lvl="5" marL="0" rtl="0" algn="ctr">
              <a:spcBef>
                <a:spcPts val="0"/>
              </a:spcBef>
              <a:buNone/>
              <a:defRPr/>
            </a:lvl6pPr>
            <a:lvl7pPr indent="0" lvl="6" marL="0" rtl="0" algn="ctr">
              <a:spcBef>
                <a:spcPts val="0"/>
              </a:spcBef>
              <a:buNone/>
              <a:defRPr/>
            </a:lvl7pPr>
            <a:lvl8pPr indent="0" lvl="7" marL="0" rtl="0" algn="ctr">
              <a:spcBef>
                <a:spcPts val="0"/>
              </a:spcBef>
              <a:buNone/>
              <a:defRPr/>
            </a:lvl8pPr>
            <a:lvl9pPr indent="0" lvl="8" marL="0" rt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4" name="Google Shape;54;p13"/>
          <p:cNvSpPr txBox="1"/>
          <p:nvPr>
            <p:ph type="title"/>
          </p:nvPr>
        </p:nvSpPr>
        <p:spPr>
          <a:xfrm>
            <a:off x="340572" y="477825"/>
            <a:ext cx="46467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7500" spcFirstLastPara="1" rIns="67500" wrap="square" tIns="34275">
            <a:sp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Lato Black"/>
              <a:buNone/>
              <a:defRPr b="0" i="0" sz="2400" u="none" cap="none" strike="noStrike">
                <a:solidFill>
                  <a:schemeClr val="accent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9pPr>
          </a:lstStyle>
          <a:p/>
        </p:txBody>
      </p:sp>
      <p:pic>
        <p:nvPicPr>
          <p:cNvPr id="55" name="Google Shape;55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070600" y="2499541"/>
            <a:ext cx="2824656" cy="216708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6" name="Google Shape;56;p13"/>
          <p:cNvGrpSpPr/>
          <p:nvPr/>
        </p:nvGrpSpPr>
        <p:grpSpPr>
          <a:xfrm>
            <a:off x="7177097" y="2888552"/>
            <a:ext cx="611550" cy="829985"/>
            <a:chOff x="9569462" y="3851402"/>
            <a:chExt cx="815400" cy="1106646"/>
          </a:xfrm>
        </p:grpSpPr>
        <p:pic>
          <p:nvPicPr>
            <p:cNvPr id="57" name="Google Shape;57;p1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633912" y="3851402"/>
              <a:ext cx="686646" cy="68664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8" name="Google Shape;58;p13"/>
            <p:cNvSpPr/>
            <p:nvPr/>
          </p:nvSpPr>
          <p:spPr>
            <a:xfrm>
              <a:off x="9569462" y="4538048"/>
              <a:ext cx="815400" cy="420000"/>
            </a:xfrm>
            <a:prstGeom prst="roundRect">
              <a:avLst>
                <a:gd fmla="val 16667" name="adj"/>
              </a:avLst>
            </a:prstGeom>
            <a:noFill/>
            <a:ln cap="flat" cmpd="sng" w="381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9" name="Google Shape;59;p13"/>
          <p:cNvSpPr/>
          <p:nvPr>
            <p:ph idx="2" type="media"/>
          </p:nvPr>
        </p:nvSpPr>
        <p:spPr>
          <a:xfrm>
            <a:off x="6168531" y="2600176"/>
            <a:ext cx="2628900" cy="1965900"/>
          </a:xfrm>
          <a:prstGeom prst="roundRect">
            <a:avLst>
              <a:gd fmla="val 2414" name="adj"/>
            </a:avLst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" name="Google Shape;60;p13"/>
          <p:cNvSpPr txBox="1"/>
          <p:nvPr>
            <p:ph idx="3" type="body"/>
          </p:nvPr>
        </p:nvSpPr>
        <p:spPr>
          <a:xfrm>
            <a:off x="340572" y="2052000"/>
            <a:ext cx="2547600" cy="16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indent="-32385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indent="-323850" lvl="2" marL="1371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500"/>
              <a:buFont typeface="Noto Sans Symbols"/>
              <a:buChar char="▪"/>
              <a:defRPr b="0" i="0" sz="15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indent="-323850" lvl="3" marL="1828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500"/>
              <a:buFont typeface="Quicksand"/>
              <a:buChar char="»"/>
              <a:defRPr b="0" i="0" sz="15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indent="-323850" lvl="4" marL="22860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500"/>
              <a:buFont typeface="Quicksand"/>
              <a:buChar char="-"/>
              <a:defRPr b="0" i="0" sz="15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1" name="Google Shape;61;p13"/>
          <p:cNvSpPr txBox="1"/>
          <p:nvPr>
            <p:ph idx="4" type="body"/>
          </p:nvPr>
        </p:nvSpPr>
        <p:spPr>
          <a:xfrm>
            <a:off x="340519" y="1350000"/>
            <a:ext cx="2547600" cy="56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" name="Google Shape;62;p13"/>
          <p:cNvSpPr txBox="1"/>
          <p:nvPr>
            <p:ph idx="5" type="body"/>
          </p:nvPr>
        </p:nvSpPr>
        <p:spPr>
          <a:xfrm>
            <a:off x="3136847" y="1350169"/>
            <a:ext cx="2432400" cy="31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s">
  <p:cSld name="Two Columns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/>
          <p:nvPr>
            <p:ph idx="12" type="sldNum"/>
          </p:nvPr>
        </p:nvSpPr>
        <p:spPr>
          <a:xfrm>
            <a:off x="4342500" y="4892172"/>
            <a:ext cx="459000" cy="2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0" spcFirstLastPara="1" rIns="0" wrap="square" tIns="34275">
            <a:normAutofit lnSpcReduction="10000"/>
          </a:bodyPr>
          <a:lstStyle>
            <a:lvl1pPr indent="0" lvl="0" marL="0" rtl="0" algn="ctr">
              <a:spcBef>
                <a:spcPts val="0"/>
              </a:spcBef>
              <a:buNone/>
              <a:defRPr/>
            </a:lvl1pPr>
            <a:lvl2pPr indent="0" lvl="1" marL="0" rtl="0" algn="ctr">
              <a:spcBef>
                <a:spcPts val="0"/>
              </a:spcBef>
              <a:buNone/>
              <a:defRPr/>
            </a:lvl2pPr>
            <a:lvl3pPr indent="0" lvl="2" marL="0" rtl="0" algn="ctr">
              <a:spcBef>
                <a:spcPts val="0"/>
              </a:spcBef>
              <a:buNone/>
              <a:defRPr/>
            </a:lvl3pPr>
            <a:lvl4pPr indent="0" lvl="3" marL="0" rtl="0" algn="ctr">
              <a:spcBef>
                <a:spcPts val="0"/>
              </a:spcBef>
              <a:buNone/>
              <a:defRPr/>
            </a:lvl4pPr>
            <a:lvl5pPr indent="0" lvl="4" marL="0" rtl="0" algn="ctr">
              <a:spcBef>
                <a:spcPts val="0"/>
              </a:spcBef>
              <a:buNone/>
              <a:defRPr/>
            </a:lvl5pPr>
            <a:lvl6pPr indent="0" lvl="5" marL="0" rtl="0" algn="ctr">
              <a:spcBef>
                <a:spcPts val="0"/>
              </a:spcBef>
              <a:buNone/>
              <a:defRPr/>
            </a:lvl6pPr>
            <a:lvl7pPr indent="0" lvl="6" marL="0" rtl="0" algn="ctr">
              <a:spcBef>
                <a:spcPts val="0"/>
              </a:spcBef>
              <a:buNone/>
              <a:defRPr/>
            </a:lvl7pPr>
            <a:lvl8pPr indent="0" lvl="7" marL="0" rtl="0" algn="ctr">
              <a:spcBef>
                <a:spcPts val="0"/>
              </a:spcBef>
              <a:buNone/>
              <a:defRPr/>
            </a:lvl8pPr>
            <a:lvl9pPr indent="0" lvl="8" marL="0" rt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5" name="Google Shape;65;p14"/>
          <p:cNvSpPr/>
          <p:nvPr/>
        </p:nvSpPr>
        <p:spPr>
          <a:xfrm>
            <a:off x="5817898" y="1"/>
            <a:ext cx="3326100" cy="4833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Calibri"/>
              <a:buNone/>
            </a:pPr>
            <a:r>
              <a:t/>
            </a:r>
            <a:endParaRPr b="1" i="0" sz="600" u="none" cap="none" strike="noStrike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66" name="Google Shape;66;p14"/>
          <p:cNvSpPr txBox="1"/>
          <p:nvPr>
            <p:ph idx="1" type="body"/>
          </p:nvPr>
        </p:nvSpPr>
        <p:spPr>
          <a:xfrm>
            <a:off x="6123205" y="996957"/>
            <a:ext cx="2715600" cy="8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" name="Google Shape;67;p14"/>
          <p:cNvSpPr txBox="1"/>
          <p:nvPr>
            <p:ph type="title"/>
          </p:nvPr>
        </p:nvSpPr>
        <p:spPr>
          <a:xfrm>
            <a:off x="340572" y="477825"/>
            <a:ext cx="46464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7500" spcFirstLastPara="1" rIns="67500" wrap="square" tIns="34275">
            <a:sp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Lato Black"/>
              <a:buNone/>
              <a:defRPr b="0" i="0" sz="2400" u="none" cap="none" strike="noStrike">
                <a:solidFill>
                  <a:schemeClr val="accent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9pPr>
          </a:lstStyle>
          <a:p/>
        </p:txBody>
      </p:sp>
      <p:pic>
        <p:nvPicPr>
          <p:cNvPr id="68" name="Google Shape;68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070600" y="2499541"/>
            <a:ext cx="2824656" cy="216708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9" name="Google Shape;69;p14"/>
          <p:cNvGrpSpPr/>
          <p:nvPr/>
        </p:nvGrpSpPr>
        <p:grpSpPr>
          <a:xfrm>
            <a:off x="7177097" y="2888552"/>
            <a:ext cx="611550" cy="829985"/>
            <a:chOff x="9569462" y="3851402"/>
            <a:chExt cx="815400" cy="1106646"/>
          </a:xfrm>
        </p:grpSpPr>
        <p:pic>
          <p:nvPicPr>
            <p:cNvPr id="70" name="Google Shape;70;p1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633912" y="3851402"/>
              <a:ext cx="686646" cy="68664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1" name="Google Shape;71;p14"/>
            <p:cNvSpPr/>
            <p:nvPr/>
          </p:nvSpPr>
          <p:spPr>
            <a:xfrm>
              <a:off x="9569462" y="4538048"/>
              <a:ext cx="815400" cy="420000"/>
            </a:xfrm>
            <a:prstGeom prst="roundRect">
              <a:avLst>
                <a:gd fmla="val 16667" name="adj"/>
              </a:avLst>
            </a:prstGeom>
            <a:noFill/>
            <a:ln cap="flat" cmpd="sng" w="381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2" name="Google Shape;72;p14"/>
          <p:cNvSpPr/>
          <p:nvPr>
            <p:ph idx="2" type="media"/>
          </p:nvPr>
        </p:nvSpPr>
        <p:spPr>
          <a:xfrm>
            <a:off x="6168531" y="2600176"/>
            <a:ext cx="2628900" cy="1965900"/>
          </a:xfrm>
          <a:prstGeom prst="roundRect">
            <a:avLst>
              <a:gd fmla="val 2414" name="adj"/>
            </a:avLst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" name="Google Shape;73;p14"/>
          <p:cNvSpPr txBox="1"/>
          <p:nvPr>
            <p:ph idx="3" type="body"/>
          </p:nvPr>
        </p:nvSpPr>
        <p:spPr>
          <a:xfrm>
            <a:off x="340571" y="2619000"/>
            <a:ext cx="2542200" cy="11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Quicksand"/>
              <a:buChar char="»"/>
              <a:defRPr b="0" i="0" sz="14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" name="Google Shape;74;p14"/>
          <p:cNvSpPr txBox="1"/>
          <p:nvPr>
            <p:ph idx="4" type="body"/>
          </p:nvPr>
        </p:nvSpPr>
        <p:spPr>
          <a:xfrm>
            <a:off x="3079235" y="2619000"/>
            <a:ext cx="2542200" cy="11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Quicksand"/>
              <a:buChar char="»"/>
              <a:defRPr b="0" i="0" sz="14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5" name="Google Shape;75;p14"/>
          <p:cNvSpPr txBox="1"/>
          <p:nvPr>
            <p:ph idx="5" type="body"/>
          </p:nvPr>
        </p:nvSpPr>
        <p:spPr>
          <a:xfrm>
            <a:off x="340571" y="1619999"/>
            <a:ext cx="2542200" cy="9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indent="-317500" lvl="2" marL="1371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Quicksand"/>
              <a:buChar char="»"/>
              <a:defRPr b="0" i="0" sz="14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6" name="Google Shape;76;p14"/>
          <p:cNvSpPr txBox="1"/>
          <p:nvPr>
            <p:ph idx="6" type="body"/>
          </p:nvPr>
        </p:nvSpPr>
        <p:spPr>
          <a:xfrm>
            <a:off x="3079235" y="1619999"/>
            <a:ext cx="2542200" cy="9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indent="-317500" lvl="2" marL="1371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Quicksand"/>
              <a:buChar char="»"/>
              <a:defRPr b="0" i="0" sz="14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and Figure 1">
  <p:cSld name="Text and Figure_1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/>
          <p:nvPr>
            <p:ph idx="12" type="sldNum"/>
          </p:nvPr>
        </p:nvSpPr>
        <p:spPr>
          <a:xfrm>
            <a:off x="4342500" y="4892172"/>
            <a:ext cx="459000" cy="2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0" spcFirstLastPara="1" rIns="0" wrap="square" tIns="34275">
            <a:normAutofit lnSpcReduction="10000"/>
          </a:bodyPr>
          <a:lstStyle>
            <a:lvl1pPr indent="0" lvl="0" marL="0" rtl="0" algn="ctr">
              <a:spcBef>
                <a:spcPts val="0"/>
              </a:spcBef>
              <a:buNone/>
              <a:defRPr/>
            </a:lvl1pPr>
            <a:lvl2pPr indent="0" lvl="1" marL="0" rtl="0" algn="ctr">
              <a:spcBef>
                <a:spcPts val="0"/>
              </a:spcBef>
              <a:buNone/>
              <a:defRPr/>
            </a:lvl2pPr>
            <a:lvl3pPr indent="0" lvl="2" marL="0" rtl="0" algn="ctr">
              <a:spcBef>
                <a:spcPts val="0"/>
              </a:spcBef>
              <a:buNone/>
              <a:defRPr/>
            </a:lvl3pPr>
            <a:lvl4pPr indent="0" lvl="3" marL="0" rtl="0" algn="ctr">
              <a:spcBef>
                <a:spcPts val="0"/>
              </a:spcBef>
              <a:buNone/>
              <a:defRPr/>
            </a:lvl4pPr>
            <a:lvl5pPr indent="0" lvl="4" marL="0" rtl="0" algn="ctr">
              <a:spcBef>
                <a:spcPts val="0"/>
              </a:spcBef>
              <a:buNone/>
              <a:defRPr/>
            </a:lvl5pPr>
            <a:lvl6pPr indent="0" lvl="5" marL="0" rtl="0" algn="ctr">
              <a:spcBef>
                <a:spcPts val="0"/>
              </a:spcBef>
              <a:buNone/>
              <a:defRPr/>
            </a:lvl6pPr>
            <a:lvl7pPr indent="0" lvl="6" marL="0" rtl="0" algn="ctr">
              <a:spcBef>
                <a:spcPts val="0"/>
              </a:spcBef>
              <a:buNone/>
              <a:defRPr/>
            </a:lvl7pPr>
            <a:lvl8pPr indent="0" lvl="7" marL="0" rtl="0" algn="ctr">
              <a:spcBef>
                <a:spcPts val="0"/>
              </a:spcBef>
              <a:buNone/>
              <a:defRPr/>
            </a:lvl8pPr>
            <a:lvl9pPr indent="0" lvl="8" marL="0" rt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9" name="Google Shape;79;p15"/>
          <p:cNvSpPr txBox="1"/>
          <p:nvPr>
            <p:ph type="title"/>
          </p:nvPr>
        </p:nvSpPr>
        <p:spPr>
          <a:xfrm>
            <a:off x="340572" y="477825"/>
            <a:ext cx="77409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7500" spcFirstLastPara="1" rIns="67500" wrap="square" tIns="34275">
            <a:sp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Lato Black"/>
              <a:buNone/>
              <a:defRPr b="0" i="0" sz="2400" u="none" cap="none" strike="noStrike">
                <a:solidFill>
                  <a:schemeClr val="accent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9pPr>
          </a:lstStyle>
          <a:p/>
        </p:txBody>
      </p:sp>
      <p:sp>
        <p:nvSpPr>
          <p:cNvPr id="80" name="Google Shape;80;p15"/>
          <p:cNvSpPr txBox="1"/>
          <p:nvPr>
            <p:ph idx="1" type="body"/>
          </p:nvPr>
        </p:nvSpPr>
        <p:spPr>
          <a:xfrm>
            <a:off x="340572" y="2052000"/>
            <a:ext cx="4002000" cy="12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indent="-32385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indent="-323850" lvl="2" marL="1371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500"/>
              <a:buFont typeface="Noto Sans Symbols"/>
              <a:buChar char="▪"/>
              <a:defRPr b="0" i="0" sz="15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indent="-323850" lvl="3" marL="1828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500"/>
              <a:buFont typeface="Quicksand"/>
              <a:buChar char="»"/>
              <a:defRPr b="0" i="0" sz="15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indent="-323850" lvl="4" marL="22860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500"/>
              <a:buFont typeface="Quicksand"/>
              <a:buChar char="-"/>
              <a:defRPr b="0" i="0" sz="15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1" name="Google Shape;81;p15"/>
          <p:cNvSpPr txBox="1"/>
          <p:nvPr>
            <p:ph idx="2" type="body"/>
          </p:nvPr>
        </p:nvSpPr>
        <p:spPr>
          <a:xfrm>
            <a:off x="340519" y="1350000"/>
            <a:ext cx="4002000" cy="3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" name="Google Shape;82;p15"/>
          <p:cNvSpPr txBox="1"/>
          <p:nvPr>
            <p:ph idx="3" type="body"/>
          </p:nvPr>
        </p:nvSpPr>
        <p:spPr>
          <a:xfrm>
            <a:off x="4572001" y="1350169"/>
            <a:ext cx="4231500" cy="31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mple Text - Blue">
  <p:cSld name="Simple Text - Blue">
    <p:bg>
      <p:bgPr>
        <a:solidFill>
          <a:schemeClr val="accent1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/>
          <p:nvPr>
            <p:ph type="title"/>
          </p:nvPr>
        </p:nvSpPr>
        <p:spPr>
          <a:xfrm>
            <a:off x="340200" y="477900"/>
            <a:ext cx="77409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ato Black"/>
              <a:buNone/>
              <a:defRPr b="0" i="0" sz="24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9pPr>
          </a:lstStyle>
          <a:p/>
        </p:txBody>
      </p:sp>
      <p:sp>
        <p:nvSpPr>
          <p:cNvPr id="85" name="Google Shape;85;p16"/>
          <p:cNvSpPr/>
          <p:nvPr/>
        </p:nvSpPr>
        <p:spPr>
          <a:xfrm>
            <a:off x="-5932" y="477825"/>
            <a:ext cx="160500" cy="303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16"/>
          <p:cNvSpPr/>
          <p:nvPr/>
        </p:nvSpPr>
        <p:spPr>
          <a:xfrm>
            <a:off x="0" y="4832848"/>
            <a:ext cx="9144000" cy="3117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Calibri"/>
              <a:buNone/>
            </a:pPr>
            <a:r>
              <a:t/>
            </a:r>
            <a:endParaRPr b="1" i="0" sz="600" u="none" cap="none" strike="noStrike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87" name="Google Shape;87;p16"/>
          <p:cNvSpPr/>
          <p:nvPr/>
        </p:nvSpPr>
        <p:spPr>
          <a:xfrm>
            <a:off x="6440178" y="4832848"/>
            <a:ext cx="2703900" cy="31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Calibri"/>
              <a:buNone/>
            </a:pPr>
            <a:r>
              <a:t/>
            </a:r>
            <a:endParaRPr b="1" i="0" sz="600" u="none" cap="none" strike="noStrike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88" name="Google Shape;88;p16"/>
          <p:cNvSpPr txBox="1"/>
          <p:nvPr>
            <p:ph idx="12" type="sldNum"/>
          </p:nvPr>
        </p:nvSpPr>
        <p:spPr>
          <a:xfrm>
            <a:off x="4342500" y="4892172"/>
            <a:ext cx="459000" cy="2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0" spcFirstLastPara="1" rIns="0" wrap="square" tIns="34275">
            <a:normAutofit/>
          </a:bodyPr>
          <a:lstStyle>
            <a:lvl1pPr indent="0" lvl="0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1pPr>
            <a:lvl2pPr indent="0" lvl="1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2pPr>
            <a:lvl3pPr indent="0" lvl="2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3pPr>
            <a:lvl4pPr indent="0" lvl="3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4pPr>
            <a:lvl5pPr indent="0" lvl="4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5pPr>
            <a:lvl6pPr indent="0" lvl="5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6pPr>
            <a:lvl7pPr indent="0" lvl="6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7pPr>
            <a:lvl8pPr indent="0" lvl="7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8pPr>
            <a:lvl9pPr indent="0" lvl="8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9" name="Google Shape;89;p16"/>
          <p:cNvSpPr txBox="1"/>
          <p:nvPr/>
        </p:nvSpPr>
        <p:spPr>
          <a:xfrm>
            <a:off x="221436" y="4925128"/>
            <a:ext cx="4051200" cy="14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0" spcFirstLastPara="1" rIns="0" wrap="square" tIns="190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© EmbeddedOnlineConference.com All rights reserved</a:t>
            </a:r>
            <a:endParaRPr sz="1100"/>
          </a:p>
        </p:txBody>
      </p:sp>
      <p:sp>
        <p:nvSpPr>
          <p:cNvPr id="90" name="Google Shape;90;p16"/>
          <p:cNvSpPr txBox="1"/>
          <p:nvPr/>
        </p:nvSpPr>
        <p:spPr>
          <a:xfrm>
            <a:off x="6536589" y="4886656"/>
            <a:ext cx="2511000" cy="2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Orbitron Medium"/>
                <a:ea typeface="Orbitron Medium"/>
                <a:cs typeface="Orbitron Medium"/>
                <a:sym typeface="Orbitron Medium"/>
              </a:rPr>
              <a:t>Embedded</a:t>
            </a:r>
            <a:r>
              <a:rPr lang="en" sz="1000">
                <a:solidFill>
                  <a:schemeClr val="accent4"/>
                </a:solidFill>
                <a:latin typeface="Orbitron Medium"/>
                <a:ea typeface="Orbitron Medium"/>
                <a:cs typeface="Orbitron Medium"/>
                <a:sym typeface="Orbitron Medium"/>
              </a:rPr>
              <a:t>Online</a:t>
            </a:r>
            <a:r>
              <a:rPr lang="en" sz="1000">
                <a:solidFill>
                  <a:schemeClr val="lt1"/>
                </a:solidFill>
                <a:latin typeface="Orbitron Medium"/>
                <a:ea typeface="Orbitron Medium"/>
                <a:cs typeface="Orbitron Medium"/>
                <a:sym typeface="Orbitron Medium"/>
              </a:rPr>
              <a:t>Conference.com</a:t>
            </a:r>
            <a:endParaRPr sz="1100"/>
          </a:p>
        </p:txBody>
      </p:sp>
      <p:sp>
        <p:nvSpPr>
          <p:cNvPr id="91" name="Google Shape;91;p16"/>
          <p:cNvSpPr txBox="1"/>
          <p:nvPr>
            <p:ph idx="1" type="body"/>
          </p:nvPr>
        </p:nvSpPr>
        <p:spPr>
          <a:xfrm>
            <a:off x="340572" y="2052000"/>
            <a:ext cx="7740600" cy="12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indent="-32385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indent="-323850" lvl="2" marL="1371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Noto Sans Symbols"/>
              <a:buChar char="▪"/>
              <a:defRPr b="0" i="0" sz="1500" u="none" cap="none" strike="noStrik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indent="-323850" lvl="3" marL="1828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500"/>
              <a:buFont typeface="Quicksand"/>
              <a:buChar char="»"/>
              <a:defRPr b="0" i="0" sz="1500" u="none" cap="none" strike="noStrik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indent="-323850" lvl="4" marL="22860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500"/>
              <a:buFont typeface="Quicksand"/>
              <a:buChar char="-"/>
              <a:defRPr b="0" i="0" sz="1500" u="none" cap="none" strike="noStrik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" name="Google Shape;92;p16"/>
          <p:cNvSpPr txBox="1"/>
          <p:nvPr>
            <p:ph idx="2" type="body"/>
          </p:nvPr>
        </p:nvSpPr>
        <p:spPr>
          <a:xfrm>
            <a:off x="340519" y="1350000"/>
            <a:ext cx="7740300" cy="3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&amp; Side Image">
  <p:cSld name="Text &amp; Side Image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/>
          <p:nvPr>
            <p:ph idx="12" type="sldNum"/>
          </p:nvPr>
        </p:nvSpPr>
        <p:spPr>
          <a:xfrm>
            <a:off x="4342500" y="4892172"/>
            <a:ext cx="459000" cy="2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0" spcFirstLastPara="1" rIns="0" wrap="square" tIns="34275">
            <a:normAutofit lnSpcReduction="10000"/>
          </a:bodyPr>
          <a:lstStyle>
            <a:lvl1pPr indent="0" lvl="0" marL="0" rtl="0" algn="ctr">
              <a:spcBef>
                <a:spcPts val="0"/>
              </a:spcBef>
              <a:buNone/>
              <a:defRPr/>
            </a:lvl1pPr>
            <a:lvl2pPr indent="0" lvl="1" marL="0" rtl="0" algn="ctr">
              <a:spcBef>
                <a:spcPts val="0"/>
              </a:spcBef>
              <a:buNone/>
              <a:defRPr/>
            </a:lvl2pPr>
            <a:lvl3pPr indent="0" lvl="2" marL="0" rtl="0" algn="ctr">
              <a:spcBef>
                <a:spcPts val="0"/>
              </a:spcBef>
              <a:buNone/>
              <a:defRPr/>
            </a:lvl3pPr>
            <a:lvl4pPr indent="0" lvl="3" marL="0" rtl="0" algn="ctr">
              <a:spcBef>
                <a:spcPts val="0"/>
              </a:spcBef>
              <a:buNone/>
              <a:defRPr/>
            </a:lvl4pPr>
            <a:lvl5pPr indent="0" lvl="4" marL="0" rtl="0" algn="ctr">
              <a:spcBef>
                <a:spcPts val="0"/>
              </a:spcBef>
              <a:buNone/>
              <a:defRPr/>
            </a:lvl5pPr>
            <a:lvl6pPr indent="0" lvl="5" marL="0" rtl="0" algn="ctr">
              <a:spcBef>
                <a:spcPts val="0"/>
              </a:spcBef>
              <a:buNone/>
              <a:defRPr/>
            </a:lvl6pPr>
            <a:lvl7pPr indent="0" lvl="6" marL="0" rtl="0" algn="ctr">
              <a:spcBef>
                <a:spcPts val="0"/>
              </a:spcBef>
              <a:buNone/>
              <a:defRPr/>
            </a:lvl7pPr>
            <a:lvl8pPr indent="0" lvl="7" marL="0" rtl="0" algn="ctr">
              <a:spcBef>
                <a:spcPts val="0"/>
              </a:spcBef>
              <a:buNone/>
              <a:defRPr/>
            </a:lvl8pPr>
            <a:lvl9pPr indent="0" lvl="8" marL="0" rt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5" name="Google Shape;95;p17"/>
          <p:cNvPicPr preferRelativeResize="0"/>
          <p:nvPr>
            <p:ph idx="2" type="pic"/>
          </p:nvPr>
        </p:nvPicPr>
        <p:blipFill/>
        <p:spPr>
          <a:xfrm>
            <a:off x="5190258" y="0"/>
            <a:ext cx="3953700" cy="48330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</p:pic>
      <p:sp>
        <p:nvSpPr>
          <p:cNvPr id="96" name="Google Shape;96;p17"/>
          <p:cNvSpPr txBox="1"/>
          <p:nvPr>
            <p:ph type="title"/>
          </p:nvPr>
        </p:nvSpPr>
        <p:spPr>
          <a:xfrm>
            <a:off x="340572" y="477825"/>
            <a:ext cx="46467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7500" spcFirstLastPara="1" rIns="67500" wrap="square" tIns="34275">
            <a:sp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Lato Black"/>
              <a:buNone/>
              <a:defRPr b="0" i="0" sz="2400" u="none" cap="none" strike="noStrike">
                <a:solidFill>
                  <a:schemeClr val="accent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9pPr>
          </a:lstStyle>
          <a:p/>
        </p:txBody>
      </p:sp>
      <p:sp>
        <p:nvSpPr>
          <p:cNvPr id="97" name="Google Shape;97;p17"/>
          <p:cNvSpPr txBox="1"/>
          <p:nvPr>
            <p:ph idx="1" type="body"/>
          </p:nvPr>
        </p:nvSpPr>
        <p:spPr>
          <a:xfrm>
            <a:off x="340572" y="2052000"/>
            <a:ext cx="4646700" cy="12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indent="-32385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indent="-323850" lvl="2" marL="1371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500"/>
              <a:buFont typeface="Noto Sans Symbols"/>
              <a:buChar char="▪"/>
              <a:defRPr b="0" i="0" sz="15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indent="-323850" lvl="3" marL="1828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500"/>
              <a:buFont typeface="Quicksand"/>
              <a:buChar char="»"/>
              <a:defRPr b="0" i="0" sz="15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indent="-323850" lvl="4" marL="22860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500"/>
              <a:buFont typeface="Quicksand"/>
              <a:buChar char="-"/>
              <a:defRPr b="0" i="0" sz="15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" name="Google Shape;98;p17"/>
          <p:cNvSpPr txBox="1"/>
          <p:nvPr>
            <p:ph idx="3" type="body"/>
          </p:nvPr>
        </p:nvSpPr>
        <p:spPr>
          <a:xfrm>
            <a:off x="340519" y="1350000"/>
            <a:ext cx="4646700" cy="3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and Figure 2">
  <p:cSld name="Text and Figure_2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8"/>
          <p:cNvSpPr txBox="1"/>
          <p:nvPr>
            <p:ph idx="12" type="sldNum"/>
          </p:nvPr>
        </p:nvSpPr>
        <p:spPr>
          <a:xfrm>
            <a:off x="4342500" y="4892172"/>
            <a:ext cx="459000" cy="2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0" spcFirstLastPara="1" rIns="0" wrap="square" tIns="34275">
            <a:normAutofit lnSpcReduction="10000"/>
          </a:bodyPr>
          <a:lstStyle>
            <a:lvl1pPr indent="0" lvl="0" marL="0" rtl="0" algn="ctr">
              <a:spcBef>
                <a:spcPts val="0"/>
              </a:spcBef>
              <a:buNone/>
              <a:defRPr/>
            </a:lvl1pPr>
            <a:lvl2pPr indent="0" lvl="1" marL="0" rtl="0" algn="ctr">
              <a:spcBef>
                <a:spcPts val="0"/>
              </a:spcBef>
              <a:buNone/>
              <a:defRPr/>
            </a:lvl2pPr>
            <a:lvl3pPr indent="0" lvl="2" marL="0" rtl="0" algn="ctr">
              <a:spcBef>
                <a:spcPts val="0"/>
              </a:spcBef>
              <a:buNone/>
              <a:defRPr/>
            </a:lvl3pPr>
            <a:lvl4pPr indent="0" lvl="3" marL="0" rtl="0" algn="ctr">
              <a:spcBef>
                <a:spcPts val="0"/>
              </a:spcBef>
              <a:buNone/>
              <a:defRPr/>
            </a:lvl4pPr>
            <a:lvl5pPr indent="0" lvl="4" marL="0" rtl="0" algn="ctr">
              <a:spcBef>
                <a:spcPts val="0"/>
              </a:spcBef>
              <a:buNone/>
              <a:defRPr/>
            </a:lvl5pPr>
            <a:lvl6pPr indent="0" lvl="5" marL="0" rtl="0" algn="ctr">
              <a:spcBef>
                <a:spcPts val="0"/>
              </a:spcBef>
              <a:buNone/>
              <a:defRPr/>
            </a:lvl6pPr>
            <a:lvl7pPr indent="0" lvl="6" marL="0" rtl="0" algn="ctr">
              <a:spcBef>
                <a:spcPts val="0"/>
              </a:spcBef>
              <a:buNone/>
              <a:defRPr/>
            </a:lvl7pPr>
            <a:lvl8pPr indent="0" lvl="7" marL="0" rtl="0" algn="ctr">
              <a:spcBef>
                <a:spcPts val="0"/>
              </a:spcBef>
              <a:buNone/>
              <a:defRPr/>
            </a:lvl8pPr>
            <a:lvl9pPr indent="0" lvl="8" marL="0" rt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1" name="Google Shape;101;p18"/>
          <p:cNvSpPr txBox="1"/>
          <p:nvPr>
            <p:ph type="title"/>
          </p:nvPr>
        </p:nvSpPr>
        <p:spPr>
          <a:xfrm>
            <a:off x="340572" y="477825"/>
            <a:ext cx="77409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7500" spcFirstLastPara="1" rIns="67500" wrap="square" tIns="34275">
            <a:sp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Lato Black"/>
              <a:buNone/>
              <a:defRPr b="0" i="0" sz="2400" u="none" cap="none" strike="noStrike">
                <a:solidFill>
                  <a:schemeClr val="accent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9pPr>
          </a:lstStyle>
          <a:p/>
        </p:txBody>
      </p:sp>
      <p:sp>
        <p:nvSpPr>
          <p:cNvPr id="102" name="Google Shape;102;p18"/>
          <p:cNvSpPr txBox="1"/>
          <p:nvPr>
            <p:ph idx="1" type="body"/>
          </p:nvPr>
        </p:nvSpPr>
        <p:spPr>
          <a:xfrm>
            <a:off x="340572" y="2052000"/>
            <a:ext cx="4002000" cy="12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indent="-32385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indent="-323850" lvl="2" marL="1371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500"/>
              <a:buFont typeface="Noto Sans Symbols"/>
              <a:buChar char="▪"/>
              <a:defRPr b="0" i="0" sz="15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indent="-323850" lvl="3" marL="1828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500"/>
              <a:buFont typeface="Quicksand"/>
              <a:buChar char="»"/>
              <a:defRPr b="0" i="0" sz="15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indent="-323850" lvl="4" marL="22860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500"/>
              <a:buFont typeface="Quicksand"/>
              <a:buChar char="-"/>
              <a:defRPr b="0" i="0" sz="15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3" name="Google Shape;103;p18"/>
          <p:cNvSpPr txBox="1"/>
          <p:nvPr>
            <p:ph idx="2" type="body"/>
          </p:nvPr>
        </p:nvSpPr>
        <p:spPr>
          <a:xfrm>
            <a:off x="340519" y="1350000"/>
            <a:ext cx="4002000" cy="3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4" name="Google Shape;104;p18"/>
          <p:cNvSpPr txBox="1"/>
          <p:nvPr>
            <p:ph idx="3" type="body"/>
          </p:nvPr>
        </p:nvSpPr>
        <p:spPr>
          <a:xfrm>
            <a:off x="4572001" y="1350169"/>
            <a:ext cx="4231500" cy="31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mple Text">
  <p:cSld name="Simple 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"/>
          <p:cNvSpPr txBox="1"/>
          <p:nvPr>
            <p:ph type="title"/>
          </p:nvPr>
        </p:nvSpPr>
        <p:spPr>
          <a:xfrm>
            <a:off x="340572" y="477825"/>
            <a:ext cx="77409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7500" spcFirstLastPara="1" rIns="67500" wrap="square" tIns="34275">
            <a:sp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Lato Black"/>
              <a:buNone/>
              <a:defRPr b="0" i="0" sz="2400" u="none" cap="none" strike="noStrike">
                <a:solidFill>
                  <a:schemeClr val="accent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9pPr>
          </a:lstStyle>
          <a:p/>
        </p:txBody>
      </p:sp>
      <p:sp>
        <p:nvSpPr>
          <p:cNvPr id="107" name="Google Shape;107;p19"/>
          <p:cNvSpPr txBox="1"/>
          <p:nvPr>
            <p:ph idx="12" type="sldNum"/>
          </p:nvPr>
        </p:nvSpPr>
        <p:spPr>
          <a:xfrm>
            <a:off x="4342500" y="4892172"/>
            <a:ext cx="459000" cy="2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0" spcFirstLastPara="1" rIns="0" wrap="square" tIns="34275">
            <a:normAutofit lnSpcReduction="10000"/>
          </a:bodyPr>
          <a:lstStyle>
            <a:lvl1pPr indent="0" lvl="0" marL="0" rtl="0" algn="ctr">
              <a:spcBef>
                <a:spcPts val="0"/>
              </a:spcBef>
              <a:buNone/>
              <a:defRPr/>
            </a:lvl1pPr>
            <a:lvl2pPr indent="0" lvl="1" marL="0" rtl="0" algn="ctr">
              <a:spcBef>
                <a:spcPts val="0"/>
              </a:spcBef>
              <a:buNone/>
              <a:defRPr/>
            </a:lvl2pPr>
            <a:lvl3pPr indent="0" lvl="2" marL="0" rtl="0" algn="ctr">
              <a:spcBef>
                <a:spcPts val="0"/>
              </a:spcBef>
              <a:buNone/>
              <a:defRPr/>
            </a:lvl3pPr>
            <a:lvl4pPr indent="0" lvl="3" marL="0" rtl="0" algn="ctr">
              <a:spcBef>
                <a:spcPts val="0"/>
              </a:spcBef>
              <a:buNone/>
              <a:defRPr/>
            </a:lvl4pPr>
            <a:lvl5pPr indent="0" lvl="4" marL="0" rtl="0" algn="ctr">
              <a:spcBef>
                <a:spcPts val="0"/>
              </a:spcBef>
              <a:buNone/>
              <a:defRPr/>
            </a:lvl5pPr>
            <a:lvl6pPr indent="0" lvl="5" marL="0" rtl="0" algn="ctr">
              <a:spcBef>
                <a:spcPts val="0"/>
              </a:spcBef>
              <a:buNone/>
              <a:defRPr/>
            </a:lvl6pPr>
            <a:lvl7pPr indent="0" lvl="6" marL="0" rtl="0" algn="ctr">
              <a:spcBef>
                <a:spcPts val="0"/>
              </a:spcBef>
              <a:buNone/>
              <a:defRPr/>
            </a:lvl7pPr>
            <a:lvl8pPr indent="0" lvl="7" marL="0" rtl="0" algn="ctr">
              <a:spcBef>
                <a:spcPts val="0"/>
              </a:spcBef>
              <a:buNone/>
              <a:defRPr/>
            </a:lvl8pPr>
            <a:lvl9pPr indent="0" lvl="8" marL="0" rt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8" name="Google Shape;108;p19"/>
          <p:cNvSpPr txBox="1"/>
          <p:nvPr>
            <p:ph idx="1" type="body"/>
          </p:nvPr>
        </p:nvSpPr>
        <p:spPr>
          <a:xfrm>
            <a:off x="340572" y="2052000"/>
            <a:ext cx="7740600" cy="12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indent="-32385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indent="-323850" lvl="2" marL="1371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500"/>
              <a:buFont typeface="Noto Sans Symbols"/>
              <a:buChar char="▪"/>
              <a:defRPr b="0" i="0" sz="15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indent="-323850" lvl="3" marL="1828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500"/>
              <a:buFont typeface="Quicksand"/>
              <a:buChar char="»"/>
              <a:defRPr b="0" i="0" sz="15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indent="-323850" lvl="4" marL="22860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500"/>
              <a:buFont typeface="Quicksand"/>
              <a:buChar char="-"/>
              <a:defRPr b="0" i="0" sz="15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9" name="Google Shape;109;p19"/>
          <p:cNvSpPr txBox="1"/>
          <p:nvPr>
            <p:ph idx="2" type="body"/>
          </p:nvPr>
        </p:nvSpPr>
        <p:spPr>
          <a:xfrm>
            <a:off x="340519" y="1350000"/>
            <a:ext cx="7740300" cy="3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theme" Target="../theme/theme1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s://github.com/emlearn/emlearn-micropython" TargetMode="External"/><Relationship Id="rId4" Type="http://schemas.openxmlformats.org/officeDocument/2006/relationships/hyperlink" Target="mailto:jononor@gmail.com" TargetMode="External"/><Relationship Id="rId5" Type="http://schemas.openxmlformats.org/officeDocument/2006/relationships/image" Target="../media/image16.png"/><Relationship Id="rId6" Type="http://schemas.openxmlformats.org/officeDocument/2006/relationships/image" Target="../media/image2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3.jpg"/><Relationship Id="rId4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4.jpg"/><Relationship Id="rId4" Type="http://schemas.openxmlformats.org/officeDocument/2006/relationships/image" Target="../media/image28.png"/><Relationship Id="rId5" Type="http://schemas.openxmlformats.org/officeDocument/2006/relationships/image" Target="../media/image25.png"/><Relationship Id="rId6" Type="http://schemas.openxmlformats.org/officeDocument/2006/relationships/image" Target="../media/image17.png"/><Relationship Id="rId7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Relationship Id="rId4" Type="http://schemas.openxmlformats.org/officeDocument/2006/relationships/image" Target="../media/image29.png"/><Relationship Id="rId5" Type="http://schemas.openxmlformats.org/officeDocument/2006/relationships/image" Target="../media/image33.png"/><Relationship Id="rId6" Type="http://schemas.openxmlformats.org/officeDocument/2006/relationships/image" Target="../media/image32.png"/><Relationship Id="rId7" Type="http://schemas.openxmlformats.org/officeDocument/2006/relationships/image" Target="../media/image3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6.jpg"/><Relationship Id="rId4" Type="http://schemas.openxmlformats.org/officeDocument/2006/relationships/image" Target="../media/image35.png"/><Relationship Id="rId5" Type="http://schemas.openxmlformats.org/officeDocument/2006/relationships/image" Target="../media/image30.png"/><Relationship Id="rId6" Type="http://schemas.openxmlformats.org/officeDocument/2006/relationships/image" Target="../media/image3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github.com/emlearn/emlearn-micropython/tree/master/examples/har_trees" TargetMode="External"/><Relationship Id="rId4" Type="http://schemas.openxmlformats.org/officeDocument/2006/relationships/hyperlink" Target="https://github.com/jonnor/toothbrush/" TargetMode="External"/><Relationship Id="rId5" Type="http://schemas.openxmlformats.org/officeDocument/2006/relationships/hyperlink" Target="https://github.com/jonnor/toothbrush/" TargetMode="External"/><Relationship Id="rId6" Type="http://schemas.openxmlformats.org/officeDocument/2006/relationships/hyperlink" Target="https://github.com/jonnor/toothbrush/" TargetMode="External"/><Relationship Id="rId7" Type="http://schemas.openxmlformats.org/officeDocument/2006/relationships/image" Target="../media/image5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hackaday.io/project/194511-1-dollar-tinyml" TargetMode="External"/><Relationship Id="rId4" Type="http://schemas.openxmlformats.org/officeDocument/2006/relationships/image" Target="../media/image45.png"/><Relationship Id="rId5" Type="http://schemas.openxmlformats.org/officeDocument/2006/relationships/image" Target="../media/image59.jpg"/><Relationship Id="rId6" Type="http://schemas.openxmlformats.org/officeDocument/2006/relationships/image" Target="../media/image5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4.png"/><Relationship Id="rId4" Type="http://schemas.openxmlformats.org/officeDocument/2006/relationships/image" Target="../media/image2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4.png"/><Relationship Id="rId4" Type="http://schemas.openxmlformats.org/officeDocument/2006/relationships/image" Target="../media/image2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9.jpg"/><Relationship Id="rId4" Type="http://schemas.openxmlformats.org/officeDocument/2006/relationships/image" Target="../media/image44.png"/><Relationship Id="rId5" Type="http://schemas.openxmlformats.org/officeDocument/2006/relationships/image" Target="../media/image2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8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micropython.org" TargetMode="External"/><Relationship Id="rId4" Type="http://schemas.openxmlformats.org/officeDocument/2006/relationships/image" Target="../media/image11.png"/><Relationship Id="rId5" Type="http://schemas.openxmlformats.org/officeDocument/2006/relationships/image" Target="../media/image10.jpg"/><Relationship Id="rId6" Type="http://schemas.openxmlformats.org/officeDocument/2006/relationships/image" Target="../media/image37.jpg"/><Relationship Id="rId7" Type="http://schemas.openxmlformats.org/officeDocument/2006/relationships/image" Target="../media/image40.png"/><Relationship Id="rId8" Type="http://schemas.openxmlformats.org/officeDocument/2006/relationships/image" Target="../media/image4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github.com/emlearn/emlearn/" TargetMode="External"/><Relationship Id="rId4" Type="http://schemas.openxmlformats.org/officeDocument/2006/relationships/image" Target="../media/image52.png"/><Relationship Id="rId5" Type="http://schemas.openxmlformats.org/officeDocument/2006/relationships/image" Target="../media/image1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s://emlearn-micropython.readthedocs.io" TargetMode="External"/><Relationship Id="rId4" Type="http://schemas.openxmlformats.org/officeDocument/2006/relationships/hyperlink" Target="https://emlearn.readthedocs.io" TargetMode="External"/><Relationship Id="rId5" Type="http://schemas.openxmlformats.org/officeDocument/2006/relationships/hyperlink" Target="https://www.youtube.com/watch?v=S3GjLr0ZIE0" TargetMode="External"/><Relationship Id="rId6" Type="http://schemas.openxmlformats.org/officeDocument/2006/relationships/hyperlink" Target="https://www.youtube.com/watch?v=LyO5k1VMdOQ" TargetMode="External"/><Relationship Id="rId7" Type="http://schemas.openxmlformats.org/officeDocument/2006/relationships/hyperlink" Target="https://za.pycon.org/talks/31-sensor-data-processing-on-microcontrollers-with-micropython/" TargetMode="External"/><Relationship Id="rId8" Type="http://schemas.openxmlformats.org/officeDocument/2006/relationships/image" Target="../media/image1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s://github.com/emlearn/emlearn-micropython" TargetMode="External"/><Relationship Id="rId4" Type="http://schemas.openxmlformats.org/officeDocument/2006/relationships/hyperlink" Target="mailto:jononor@gmail.com" TargetMode="External"/><Relationship Id="rId5" Type="http://schemas.openxmlformats.org/officeDocument/2006/relationships/image" Target="../media/image16.png"/><Relationship Id="rId6" Type="http://schemas.openxmlformats.org/officeDocument/2006/relationships/image" Target="../media/image2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0.jpg"/><Relationship Id="rId4" Type="http://schemas.openxmlformats.org/officeDocument/2006/relationships/hyperlink" Target="https://micropython.org/download/?port=esp32" TargetMode="External"/><Relationship Id="rId5" Type="http://schemas.openxmlformats.org/officeDocument/2006/relationships/image" Target="../media/image43.png"/><Relationship Id="rId6" Type="http://schemas.openxmlformats.org/officeDocument/2006/relationships/image" Target="../media/image1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1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1.png"/><Relationship Id="rId4" Type="http://schemas.openxmlformats.org/officeDocument/2006/relationships/image" Target="../media/image53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54.png"/><Relationship Id="rId4" Type="http://schemas.openxmlformats.org/officeDocument/2006/relationships/hyperlink" Target="https://www.mdpi.com/2079-9292/10/21/2640" TargetMode="External"/><Relationship Id="rId5" Type="http://schemas.openxmlformats.org/officeDocument/2006/relationships/hyperlink" Target="https://arxiv.org/abs/2206.07652" TargetMode="External"/><Relationship Id="rId6" Type="http://schemas.openxmlformats.org/officeDocument/2006/relationships/hyperlink" Target="https://www.jmir.org/2022/1/e28036/" TargetMode="External"/><Relationship Id="rId7" Type="http://schemas.openxmlformats.org/officeDocument/2006/relationships/image" Target="../media/image49.png"/><Relationship Id="rId8" Type="http://schemas.openxmlformats.org/officeDocument/2006/relationships/image" Target="../media/image5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jpg"/><Relationship Id="rId4" Type="http://schemas.openxmlformats.org/officeDocument/2006/relationships/image" Target="../media/image4.jpg"/><Relationship Id="rId5" Type="http://schemas.openxmlformats.org/officeDocument/2006/relationships/image" Target="../media/image13.jpg"/><Relationship Id="rId6" Type="http://schemas.openxmlformats.org/officeDocument/2006/relationships/image" Target="../media/image6.jpg"/><Relationship Id="rId7" Type="http://schemas.openxmlformats.org/officeDocument/2006/relationships/image" Target="../media/image58.png"/><Relationship Id="rId8" Type="http://schemas.openxmlformats.org/officeDocument/2006/relationships/image" Target="../media/image7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png"/><Relationship Id="rId4" Type="http://schemas.openxmlformats.org/officeDocument/2006/relationships/image" Target="../media/image5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1" Type="http://schemas.openxmlformats.org/officeDocument/2006/relationships/image" Target="../media/image27.png"/><Relationship Id="rId10" Type="http://schemas.openxmlformats.org/officeDocument/2006/relationships/image" Target="../media/image22.png"/><Relationship Id="rId13" Type="http://schemas.openxmlformats.org/officeDocument/2006/relationships/image" Target="../media/image21.jpg"/><Relationship Id="rId12" Type="http://schemas.openxmlformats.org/officeDocument/2006/relationships/image" Target="../media/image48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9.png"/><Relationship Id="rId4" Type="http://schemas.openxmlformats.org/officeDocument/2006/relationships/image" Target="../media/image10.jpg"/><Relationship Id="rId9" Type="http://schemas.openxmlformats.org/officeDocument/2006/relationships/image" Target="../media/image44.png"/><Relationship Id="rId14" Type="http://schemas.openxmlformats.org/officeDocument/2006/relationships/image" Target="../media/image31.png"/><Relationship Id="rId5" Type="http://schemas.openxmlformats.org/officeDocument/2006/relationships/image" Target="../media/image14.jpg"/><Relationship Id="rId6" Type="http://schemas.openxmlformats.org/officeDocument/2006/relationships/image" Target="../media/image12.png"/><Relationship Id="rId7" Type="http://schemas.openxmlformats.org/officeDocument/2006/relationships/image" Target="../media/image15.png"/><Relationship Id="rId8" Type="http://schemas.openxmlformats.org/officeDocument/2006/relationships/image" Target="../media/image4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0"/>
          <p:cNvSpPr txBox="1"/>
          <p:nvPr>
            <p:ph type="ctrTitle"/>
          </p:nvPr>
        </p:nvSpPr>
        <p:spPr>
          <a:xfrm>
            <a:off x="311708" y="256088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/>
              <a:t>Milliwatt sized</a:t>
            </a:r>
            <a:br>
              <a:rPr b="1" lang="en" sz="4800"/>
            </a:br>
            <a:r>
              <a:rPr b="1" lang="en" sz="4800"/>
              <a:t>machine learning</a:t>
            </a:r>
            <a:endParaRPr sz="4800"/>
          </a:p>
        </p:txBody>
      </p:sp>
      <p:sp>
        <p:nvSpPr>
          <p:cNvPr id="115" name="Google Shape;115;p20"/>
          <p:cNvSpPr txBox="1"/>
          <p:nvPr>
            <p:ph idx="1" type="subTitle"/>
          </p:nvPr>
        </p:nvSpPr>
        <p:spPr>
          <a:xfrm>
            <a:off x="311700" y="2237112"/>
            <a:ext cx="8520600" cy="105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</a:rPr>
              <a:t>on microcontrollers using emlearn</a:t>
            </a:r>
            <a:endParaRPr b="1" sz="2400">
              <a:solidFill>
                <a:schemeClr val="dk1"/>
              </a:solidFill>
            </a:endParaRPr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br>
              <a:rPr lang="en" sz="2400"/>
            </a:br>
            <a:r>
              <a:rPr b="1" lang="en" sz="2400" u="sng">
                <a:solidFill>
                  <a:schemeClr val="hlink"/>
                </a:solidFill>
                <a:hlinkClick r:id="rId3"/>
              </a:rPr>
              <a:t>https://github.com/emlearn/emlearn</a:t>
            </a:r>
            <a:r>
              <a:rPr b="1" lang="en" sz="2400"/>
              <a:t> </a:t>
            </a:r>
            <a:endParaRPr b="1" sz="2400"/>
          </a:p>
        </p:txBody>
      </p:sp>
      <p:sp>
        <p:nvSpPr>
          <p:cNvPr id="116" name="Google Shape;116;p20"/>
          <p:cNvSpPr txBox="1"/>
          <p:nvPr>
            <p:ph idx="1" type="subTitle"/>
          </p:nvPr>
        </p:nvSpPr>
        <p:spPr>
          <a:xfrm>
            <a:off x="311700" y="3839800"/>
            <a:ext cx="8520600" cy="126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FOSDEM 2025, Brussels</a:t>
            </a:r>
            <a:br>
              <a:rPr lang="en" sz="1800"/>
            </a:br>
            <a:r>
              <a:rPr lang="en" sz="1800"/>
              <a:t>Low level AI hacking devroom</a:t>
            </a:r>
            <a:br>
              <a:rPr lang="en" sz="1800"/>
            </a:br>
            <a:r>
              <a:rPr b="1" lang="en" sz="1800"/>
              <a:t>Jon Nordby </a:t>
            </a:r>
            <a:r>
              <a:rPr b="1" lang="en" sz="1800" u="sng">
                <a:solidFill>
                  <a:schemeClr val="accent5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jononor@gmail.com</a:t>
            </a:r>
            <a:endParaRPr b="1" sz="1800"/>
          </a:p>
        </p:txBody>
      </p:sp>
      <p:pic>
        <p:nvPicPr>
          <p:cNvPr id="117" name="Google Shape;117;p20"/>
          <p:cNvPicPr preferRelativeResize="0"/>
          <p:nvPr/>
        </p:nvPicPr>
        <p:blipFill rotWithShape="1">
          <a:blip r:embed="rId5">
            <a:alphaModFix/>
          </a:blip>
          <a:srcRect b="29" l="0" r="0" t="39"/>
          <a:stretch/>
        </p:blipFill>
        <p:spPr>
          <a:xfrm>
            <a:off x="311693" y="3920788"/>
            <a:ext cx="1053207" cy="105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20"/>
          <p:cNvPicPr preferRelativeResize="0"/>
          <p:nvPr/>
        </p:nvPicPr>
        <p:blipFill rotWithShape="1">
          <a:blip r:embed="rId6">
            <a:alphaModFix/>
          </a:blip>
          <a:srcRect b="6347" l="15696" r="15997" t="10138"/>
          <a:stretch/>
        </p:blipFill>
        <p:spPr>
          <a:xfrm>
            <a:off x="7001475" y="3814999"/>
            <a:ext cx="1954326" cy="119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9"/>
          <p:cNvSpPr txBox="1"/>
          <p:nvPr>
            <p:ph type="title"/>
          </p:nvPr>
        </p:nvSpPr>
        <p:spPr>
          <a:xfrm>
            <a:off x="311700" y="445025"/>
            <a:ext cx="8520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7500" spcFirstLastPara="1" rIns="67500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Lato Black"/>
              <a:buNone/>
            </a:pPr>
            <a:r>
              <a:rPr lang="en"/>
              <a:t>Supported tasks</a:t>
            </a:r>
            <a:endParaRPr/>
          </a:p>
        </p:txBody>
      </p:sp>
      <p:sp>
        <p:nvSpPr>
          <p:cNvPr id="213" name="Google Shape;213;p29"/>
          <p:cNvSpPr txBox="1"/>
          <p:nvPr>
            <p:ph idx="2" type="body"/>
          </p:nvPr>
        </p:nvSpPr>
        <p:spPr>
          <a:xfrm>
            <a:off x="4785600" y="1581950"/>
            <a:ext cx="4046700" cy="2122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" sz="1800"/>
              <a:t>Supports the most common tasks</a:t>
            </a:r>
            <a:br>
              <a:rPr lang="en" sz="1800"/>
            </a:br>
            <a:r>
              <a:rPr lang="en" sz="1800"/>
              <a:t>for embedded</a:t>
            </a:r>
            <a:br>
              <a:rPr lang="en" sz="1800"/>
            </a:br>
            <a:r>
              <a:rPr lang="en" sz="1800"/>
              <a:t>&amp; sensor data </a:t>
            </a:r>
            <a:r>
              <a:rPr lang="en" sz="1800"/>
              <a:t>use cases</a:t>
            </a:r>
            <a:r>
              <a:rPr lang="en" sz="1800"/>
              <a:t>. </a:t>
            </a:r>
            <a:endParaRPr sz="1800"/>
          </a:p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sz="1800"/>
          </a:p>
          <a:p>
            <a:pPr indent="-342900" lvl="0" marL="457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Classification</a:t>
            </a:r>
            <a:endParaRPr sz="1800"/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Regression</a:t>
            </a:r>
            <a:endParaRPr sz="1800"/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Anomaly Detection</a:t>
            </a:r>
            <a:endParaRPr sz="1800"/>
          </a:p>
        </p:txBody>
      </p:sp>
      <p:pic>
        <p:nvPicPr>
          <p:cNvPr id="214" name="Google Shape;21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4900" y="1111550"/>
            <a:ext cx="4157100" cy="38160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84350" y="531725"/>
            <a:ext cx="743850" cy="745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0"/>
          <p:cNvSpPr txBox="1"/>
          <p:nvPr>
            <p:ph idx="1" type="body"/>
          </p:nvPr>
        </p:nvSpPr>
        <p:spPr>
          <a:xfrm>
            <a:off x="311700" y="1152475"/>
            <a:ext cx="4556100" cy="29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 sz="1800"/>
              <a:t>Selection of simple &amp; effective</a:t>
            </a:r>
            <a:br>
              <a:rPr lang="en" sz="1800"/>
            </a:br>
            <a:r>
              <a:rPr lang="en" sz="1800"/>
              <a:t>embedded-friendly models</a:t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2794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Decision Trees (DT)</a:t>
            </a:r>
            <a:endParaRPr sz="1800"/>
          </a:p>
          <a:p>
            <a:pPr indent="-2794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Random Forest (RF)</a:t>
            </a:r>
            <a:endParaRPr sz="1800"/>
          </a:p>
          <a:p>
            <a:pPr indent="-2794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K Nearest Neighbors (KNN)</a:t>
            </a:r>
            <a:endParaRPr sz="1800"/>
          </a:p>
          <a:p>
            <a:pPr indent="-2794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Gaussian Mixture Models (GMM)</a:t>
            </a:r>
            <a:endParaRPr sz="1800"/>
          </a:p>
          <a:p>
            <a:pPr indent="-2794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Multi-Layer-Perceptron (MLP)</a:t>
            </a:r>
            <a:endParaRPr sz="1800"/>
          </a:p>
          <a:p>
            <a:pPr indent="-2794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Convolutional Neural Network</a:t>
            </a:r>
            <a:r>
              <a:rPr lang="en" sz="1800"/>
              <a:t> (CNN)</a:t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SzPts val="1500"/>
              <a:buNone/>
            </a:pPr>
            <a:r>
              <a:t/>
            </a:r>
            <a:endParaRPr sz="1800"/>
          </a:p>
        </p:txBody>
      </p:sp>
      <p:sp>
        <p:nvSpPr>
          <p:cNvPr id="221" name="Google Shape;221;p30"/>
          <p:cNvSpPr txBox="1"/>
          <p:nvPr>
            <p:ph type="title"/>
          </p:nvPr>
        </p:nvSpPr>
        <p:spPr>
          <a:xfrm>
            <a:off x="311700" y="445025"/>
            <a:ext cx="8520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7500" spcFirstLastPara="1" rIns="67500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Lato Black"/>
              <a:buNone/>
            </a:pPr>
            <a:r>
              <a:rPr lang="en"/>
              <a:t>Supported models</a:t>
            </a:r>
            <a:endParaRPr/>
          </a:p>
        </p:txBody>
      </p:sp>
      <p:pic>
        <p:nvPicPr>
          <p:cNvPr id="222" name="Google Shape;222;p30"/>
          <p:cNvPicPr preferRelativeResize="0"/>
          <p:nvPr/>
        </p:nvPicPr>
        <p:blipFill rotWithShape="1">
          <a:blip r:embed="rId3">
            <a:alphaModFix/>
          </a:blip>
          <a:srcRect b="0" l="0" r="0" t="24046"/>
          <a:stretch/>
        </p:blipFill>
        <p:spPr>
          <a:xfrm>
            <a:off x="4953000" y="3732125"/>
            <a:ext cx="3206226" cy="131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30"/>
          <p:cNvPicPr preferRelativeResize="0"/>
          <p:nvPr/>
        </p:nvPicPr>
        <p:blipFill rotWithShape="1">
          <a:blip r:embed="rId4">
            <a:alphaModFix/>
          </a:blip>
          <a:srcRect b="10254" l="13900" r="30226" t="5279"/>
          <a:stretch/>
        </p:blipFill>
        <p:spPr>
          <a:xfrm>
            <a:off x="4666608" y="1800600"/>
            <a:ext cx="1906193" cy="176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30"/>
          <p:cNvPicPr preferRelativeResize="0"/>
          <p:nvPr/>
        </p:nvPicPr>
        <p:blipFill rotWithShape="1">
          <a:blip r:embed="rId5">
            <a:alphaModFix/>
          </a:blip>
          <a:srcRect b="18689" l="0" r="37659" t="26079"/>
          <a:stretch/>
        </p:blipFill>
        <p:spPr>
          <a:xfrm>
            <a:off x="4546725" y="222362"/>
            <a:ext cx="2716201" cy="141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30"/>
          <p:cNvPicPr preferRelativeResize="0"/>
          <p:nvPr/>
        </p:nvPicPr>
        <p:blipFill rotWithShape="1">
          <a:blip r:embed="rId6">
            <a:alphaModFix/>
          </a:blip>
          <a:srcRect b="54956" l="1696" r="54927" t="14364"/>
          <a:stretch/>
        </p:blipFill>
        <p:spPr>
          <a:xfrm>
            <a:off x="6635600" y="1937175"/>
            <a:ext cx="2231025" cy="1577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784350" y="531725"/>
            <a:ext cx="743850" cy="745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1"/>
          <p:cNvSpPr txBox="1"/>
          <p:nvPr>
            <p:ph type="title"/>
          </p:nvPr>
        </p:nvSpPr>
        <p:spPr>
          <a:xfrm>
            <a:off x="265500" y="20007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Projects</a:t>
            </a:r>
            <a:br>
              <a:rPr lang="en"/>
            </a:br>
            <a:r>
              <a:rPr lang="en"/>
              <a:t>using emlearn</a:t>
            </a:r>
            <a:endParaRPr/>
          </a:p>
        </p:txBody>
      </p:sp>
      <p:sp>
        <p:nvSpPr>
          <p:cNvPr id="232" name="Google Shape;232;p31"/>
          <p:cNvSpPr txBox="1"/>
          <p:nvPr>
            <p:ph idx="1" type="subTitle"/>
          </p:nvPr>
        </p:nvSpPr>
        <p:spPr>
          <a:xfrm>
            <a:off x="265500" y="35706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3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Many real-world uses</a:t>
            </a:r>
            <a:br>
              <a:rPr lang="en"/>
            </a:br>
            <a:r>
              <a:rPr lang="en"/>
              <a:t>across the globe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Referred in 40+ publications</a:t>
            </a:r>
            <a:endParaRPr/>
          </a:p>
        </p:txBody>
      </p:sp>
      <p:pic>
        <p:nvPicPr>
          <p:cNvPr id="234" name="Google Shape;23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6175" y="890425"/>
            <a:ext cx="743850" cy="745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2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Health monitoring for cattle</a:t>
            </a:r>
            <a:endParaRPr/>
          </a:p>
        </p:txBody>
      </p:sp>
      <p:sp>
        <p:nvSpPr>
          <p:cNvPr id="240" name="Google Shape;240;p32"/>
          <p:cNvSpPr txBox="1"/>
          <p:nvPr>
            <p:ph idx="1" type="body"/>
          </p:nvPr>
        </p:nvSpPr>
        <p:spPr>
          <a:xfrm>
            <a:off x="311700" y="771475"/>
            <a:ext cx="4100100" cy="382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500"/>
              <a:buFont typeface="Arial"/>
              <a:buNone/>
            </a:pPr>
            <a:r>
              <a:rPr b="1" lang="en" sz="1400"/>
              <a:t>Accelerometer</a:t>
            </a:r>
            <a:r>
              <a:rPr lang="en" sz="1400"/>
              <a:t> data</a:t>
            </a:r>
            <a:br>
              <a:rPr lang="en" sz="1400"/>
            </a:br>
            <a:r>
              <a:rPr lang="en" sz="1400"/>
              <a:t>used to </a:t>
            </a:r>
            <a:r>
              <a:rPr b="1" lang="en" sz="1400"/>
              <a:t>detect abnormal behavior</a:t>
            </a:r>
            <a:r>
              <a:rPr lang="en" sz="1400"/>
              <a:t>.</a:t>
            </a:r>
            <a:br>
              <a:rPr lang="en" sz="1400"/>
            </a:br>
            <a:r>
              <a:rPr lang="en" sz="1400"/>
              <a:t>Can indicate </a:t>
            </a:r>
            <a:r>
              <a:rPr b="1" lang="en" sz="1400"/>
              <a:t>health issues</a:t>
            </a:r>
            <a:r>
              <a:rPr lang="en" sz="1400"/>
              <a:t> or other problems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500"/>
              <a:buFont typeface="Arial"/>
              <a:buNone/>
            </a:pPr>
            <a:r>
              <a:rPr lang="en" sz="1400"/>
              <a:t>Classified using a </a:t>
            </a:r>
            <a:r>
              <a:rPr b="1" lang="en" sz="1400"/>
              <a:t>Decision Tree</a:t>
            </a:r>
            <a:r>
              <a:rPr lang="en" sz="1400"/>
              <a:t> </a:t>
            </a:r>
            <a:br>
              <a:rPr lang="en" sz="1400"/>
            </a:br>
            <a:r>
              <a:rPr lang="en" sz="1400"/>
              <a:t>	</a:t>
            </a:r>
            <a:r>
              <a:rPr i="1" lang="en" sz="1400"/>
              <a:t>lying/walking/standing/grazing/ruminating</a:t>
            </a:r>
            <a:br>
              <a:rPr lang="en" sz="1400"/>
            </a:br>
            <a:br>
              <a:rPr lang="en" sz="1400"/>
            </a:br>
            <a:r>
              <a:rPr lang="en" sz="1400"/>
              <a:t>Activity is transmitted using </a:t>
            </a:r>
            <a:r>
              <a:rPr b="1" lang="en" sz="1400"/>
              <a:t>LoRaWAN</a:t>
            </a:r>
            <a:endParaRPr b="1" sz="14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500"/>
              <a:buFont typeface="Arial"/>
              <a:buNone/>
            </a:pPr>
            <a:r>
              <a:rPr lang="en" sz="1400"/>
              <a:t>Running ML on-sensor: </a:t>
            </a:r>
            <a:r>
              <a:rPr b="1" lang="en" sz="1400"/>
              <a:t>under 1 mW</a:t>
            </a:r>
            <a:endParaRPr b="1" sz="14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500"/>
              <a:buFont typeface="Arial"/>
              <a:buNone/>
            </a:pPr>
            <a:r>
              <a:rPr b="1" lang="en" sz="1400"/>
              <a:t>50 times lower power</a:t>
            </a:r>
            <a:r>
              <a:rPr lang="en" sz="1400"/>
              <a:t> than sending raw data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5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pic>
        <p:nvPicPr>
          <p:cNvPr id="241" name="Google Shape;24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84350" y="531725"/>
            <a:ext cx="743850" cy="745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32"/>
          <p:cNvPicPr preferRelativeResize="0"/>
          <p:nvPr/>
        </p:nvPicPr>
        <p:blipFill rotWithShape="1">
          <a:blip r:embed="rId4">
            <a:alphaModFix/>
          </a:blip>
          <a:srcRect b="0" l="10806" r="34111" t="537"/>
          <a:stretch/>
        </p:blipFill>
        <p:spPr>
          <a:xfrm>
            <a:off x="4873600" y="0"/>
            <a:ext cx="42704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32"/>
          <p:cNvSpPr txBox="1"/>
          <p:nvPr/>
        </p:nvSpPr>
        <p:spPr>
          <a:xfrm>
            <a:off x="360475" y="4348675"/>
            <a:ext cx="2496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100">
                <a:solidFill>
                  <a:srgbClr val="595959"/>
                </a:solidFill>
              </a:rPr>
              <a:t>Power Efficient Wireless Sensor Node through Edge Intelligence</a:t>
            </a:r>
            <a:endParaRPr b="1" i="1" sz="1100">
              <a:solidFill>
                <a:srgbClr val="59595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595959"/>
                </a:solidFill>
              </a:rPr>
              <a:t>Abhishek Damle (2022)</a:t>
            </a:r>
            <a:endParaRPr b="1" sz="1100">
              <a:solidFill>
                <a:srgbClr val="595959"/>
              </a:solidFill>
            </a:endParaRPr>
          </a:p>
        </p:txBody>
      </p:sp>
      <p:pic>
        <p:nvPicPr>
          <p:cNvPr id="244" name="Google Shape;244;p32"/>
          <p:cNvPicPr preferRelativeResize="0"/>
          <p:nvPr/>
        </p:nvPicPr>
        <p:blipFill rotWithShape="1">
          <a:blip r:embed="rId5">
            <a:alphaModFix/>
          </a:blip>
          <a:srcRect b="25099" l="4648" r="1621" t="6285"/>
          <a:stretch/>
        </p:blipFill>
        <p:spPr>
          <a:xfrm>
            <a:off x="337075" y="3397575"/>
            <a:ext cx="4049358" cy="745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32"/>
          <p:cNvPicPr preferRelativeResize="0"/>
          <p:nvPr/>
        </p:nvPicPr>
        <p:blipFill rotWithShape="1">
          <a:blip r:embed="rId6">
            <a:alphaModFix/>
          </a:blip>
          <a:srcRect b="40723" l="3589" r="47236" t="9012"/>
          <a:stretch/>
        </p:blipFill>
        <p:spPr>
          <a:xfrm>
            <a:off x="2856775" y="4299350"/>
            <a:ext cx="1743275" cy="68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852675" y="4010075"/>
            <a:ext cx="2084375" cy="109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251;p33"/>
          <p:cNvPicPr preferRelativeResize="0"/>
          <p:nvPr/>
        </p:nvPicPr>
        <p:blipFill rotWithShape="1">
          <a:blip r:embed="rId3">
            <a:alphaModFix/>
          </a:blip>
          <a:srcRect b="1963" l="10398" r="27559" t="8806"/>
          <a:stretch/>
        </p:blipFill>
        <p:spPr>
          <a:xfrm>
            <a:off x="0" y="0"/>
            <a:ext cx="476820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33"/>
          <p:cNvSpPr txBox="1"/>
          <p:nvPr>
            <p:ph type="title"/>
          </p:nvPr>
        </p:nvSpPr>
        <p:spPr>
          <a:xfrm>
            <a:off x="5014375" y="216425"/>
            <a:ext cx="3859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Health monitoring earable</a:t>
            </a:r>
            <a:endParaRPr/>
          </a:p>
        </p:txBody>
      </p:sp>
      <p:sp>
        <p:nvSpPr>
          <p:cNvPr id="253" name="Google Shape;253;p33"/>
          <p:cNvSpPr txBox="1"/>
          <p:nvPr/>
        </p:nvSpPr>
        <p:spPr>
          <a:xfrm>
            <a:off x="4906775" y="4366025"/>
            <a:ext cx="4160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en" sz="1100">
                <a:solidFill>
                  <a:srgbClr val="595959"/>
                </a:solidFill>
              </a:rPr>
              <a:t>Remote Breathing Rate Tracking in Stationary Position</a:t>
            </a:r>
            <a:endParaRPr b="1" i="1" sz="1100">
              <a:solidFill>
                <a:srgbClr val="59595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100">
                <a:solidFill>
                  <a:srgbClr val="595959"/>
                </a:solidFill>
              </a:rPr>
              <a:t>Using the Motion and Acoustic Sensors of Earables</a:t>
            </a:r>
            <a:endParaRPr b="1" i="1" sz="1100">
              <a:solidFill>
                <a:srgbClr val="59595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595959"/>
                </a:solidFill>
              </a:rPr>
              <a:t>Tousif Ahmed et.al</a:t>
            </a:r>
            <a:r>
              <a:rPr b="1" lang="en" sz="1100">
                <a:solidFill>
                  <a:srgbClr val="595959"/>
                </a:solidFill>
              </a:rPr>
              <a:t> (202</a:t>
            </a:r>
            <a:r>
              <a:rPr b="1" lang="en" sz="1100">
                <a:solidFill>
                  <a:srgbClr val="595959"/>
                </a:solidFill>
              </a:rPr>
              <a:t>3</a:t>
            </a:r>
            <a:r>
              <a:rPr b="1" lang="en" sz="1100">
                <a:solidFill>
                  <a:srgbClr val="595959"/>
                </a:solidFill>
              </a:rPr>
              <a:t>)</a:t>
            </a:r>
            <a:endParaRPr b="1" sz="1100">
              <a:solidFill>
                <a:srgbClr val="595959"/>
              </a:solidFill>
            </a:endParaRPr>
          </a:p>
        </p:txBody>
      </p:sp>
      <p:sp>
        <p:nvSpPr>
          <p:cNvPr id="254" name="Google Shape;254;p33"/>
          <p:cNvSpPr txBox="1"/>
          <p:nvPr>
            <p:ph idx="1" type="body"/>
          </p:nvPr>
        </p:nvSpPr>
        <p:spPr>
          <a:xfrm>
            <a:off x="5014500" y="923875"/>
            <a:ext cx="3817800" cy="316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595959"/>
                </a:solidFill>
              </a:rPr>
              <a:t>Breathing rate</a:t>
            </a:r>
            <a:r>
              <a:rPr lang="en" sz="1400">
                <a:solidFill>
                  <a:srgbClr val="595959"/>
                </a:solidFill>
              </a:rPr>
              <a:t> is critical to monitor for persons with </a:t>
            </a:r>
            <a:r>
              <a:rPr b="1" lang="en" sz="1400">
                <a:solidFill>
                  <a:srgbClr val="595959"/>
                </a:solidFill>
              </a:rPr>
              <a:t>respiratory health problems</a:t>
            </a:r>
            <a:r>
              <a:rPr lang="en" sz="1400">
                <a:solidFill>
                  <a:srgbClr val="595959"/>
                </a:solidFill>
              </a:rPr>
              <a:t>.</a:t>
            </a:r>
            <a:endParaRPr sz="1400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" sz="1400">
                <a:solidFill>
                  <a:srgbClr val="595959"/>
                </a:solidFill>
              </a:rPr>
            </a:br>
            <a:r>
              <a:rPr lang="en" sz="1400">
                <a:solidFill>
                  <a:srgbClr val="595959"/>
                </a:solidFill>
              </a:rPr>
              <a:t>Monitoring </a:t>
            </a:r>
            <a:r>
              <a:rPr b="1" lang="en" sz="1400">
                <a:solidFill>
                  <a:srgbClr val="595959"/>
                </a:solidFill>
              </a:rPr>
              <a:t>for every-day use</a:t>
            </a:r>
            <a:r>
              <a:rPr lang="en" sz="1400">
                <a:solidFill>
                  <a:srgbClr val="595959"/>
                </a:solidFill>
              </a:rPr>
              <a:t>, not just in clinical context. </a:t>
            </a:r>
            <a:r>
              <a:rPr lang="en" sz="1400">
                <a:solidFill>
                  <a:srgbClr val="595959"/>
                </a:solidFill>
              </a:rPr>
              <a:t>Using earable to replace specialized devices.</a:t>
            </a:r>
            <a:endParaRPr sz="1400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595959"/>
                </a:solidFill>
              </a:rPr>
              <a:t>Random Forest</a:t>
            </a:r>
            <a:r>
              <a:rPr lang="en" sz="1400">
                <a:solidFill>
                  <a:srgbClr val="595959"/>
                </a:solidFill>
              </a:rPr>
              <a:t> classifier for audio.</a:t>
            </a:r>
            <a:endParaRPr sz="1400">
              <a:solidFill>
                <a:srgbClr val="595959"/>
              </a:solidFill>
            </a:endParaRPr>
          </a:p>
        </p:txBody>
      </p:sp>
      <p:pic>
        <p:nvPicPr>
          <p:cNvPr id="255" name="Google Shape;255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7575" y="4554150"/>
            <a:ext cx="3989550" cy="31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33"/>
          <p:cNvPicPr preferRelativeResize="0"/>
          <p:nvPr/>
        </p:nvPicPr>
        <p:blipFill rotWithShape="1">
          <a:blip r:embed="rId5">
            <a:alphaModFix/>
          </a:blip>
          <a:srcRect b="17963" l="0" r="3975" t="3592"/>
          <a:stretch/>
        </p:blipFill>
        <p:spPr>
          <a:xfrm>
            <a:off x="5290062" y="2875125"/>
            <a:ext cx="3542226" cy="74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33"/>
          <p:cNvPicPr preferRelativeResize="0"/>
          <p:nvPr/>
        </p:nvPicPr>
        <p:blipFill rotWithShape="1">
          <a:blip r:embed="rId6">
            <a:alphaModFix/>
          </a:blip>
          <a:srcRect b="0" l="902" r="2057" t="7261"/>
          <a:stretch/>
        </p:blipFill>
        <p:spPr>
          <a:xfrm>
            <a:off x="5154450" y="3626421"/>
            <a:ext cx="3989551" cy="6932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Automatic toothbrush timer</a:t>
            </a:r>
            <a:endParaRPr/>
          </a:p>
        </p:txBody>
      </p:sp>
      <p:sp>
        <p:nvSpPr>
          <p:cNvPr id="263" name="Google Shape;263;p34"/>
          <p:cNvSpPr txBox="1"/>
          <p:nvPr>
            <p:ph idx="1" type="body"/>
          </p:nvPr>
        </p:nvSpPr>
        <p:spPr>
          <a:xfrm>
            <a:off x="311700" y="3462275"/>
            <a:ext cx="5808900" cy="15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Stock hardware: M5StickC PLUS 2 by M5Stack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~500 lines of MicroPython code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Collected and labeled data in ~1 hour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100"/>
              <a:t>Data collection and training tools:</a:t>
            </a:r>
            <a:br>
              <a:rPr lang="en" sz="1100"/>
            </a:br>
            <a:r>
              <a:rPr lang="en" sz="1100" u="sng">
                <a:solidFill>
                  <a:schemeClr val="hlink"/>
                </a:solidFill>
                <a:hlinkClick r:id="rId3"/>
              </a:rPr>
              <a:t>https://github.com/emlearn/emlearn-micropython/tree/master/examples/har_trees</a:t>
            </a:r>
            <a:endParaRPr sz="1100"/>
          </a:p>
        </p:txBody>
      </p:sp>
      <p:sp>
        <p:nvSpPr>
          <p:cNvPr id="264" name="Google Shape;264;p34"/>
          <p:cNvSpPr txBox="1"/>
          <p:nvPr/>
        </p:nvSpPr>
        <p:spPr>
          <a:xfrm>
            <a:off x="4541750" y="463625"/>
            <a:ext cx="2009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4"/>
              </a:rPr>
              <a:t>https://github.com/</a:t>
            </a:r>
            <a:br>
              <a:rPr lang="en" sz="1200" u="sng">
                <a:solidFill>
                  <a:schemeClr val="hlink"/>
                </a:solidFill>
                <a:hlinkClick r:id="rId5"/>
              </a:rPr>
            </a:br>
            <a:r>
              <a:rPr lang="en" sz="1200" u="sng">
                <a:solidFill>
                  <a:schemeClr val="hlink"/>
                </a:solidFill>
                <a:hlinkClick r:id="rId6"/>
              </a:rPr>
              <a:t>jonnor/toothbrush/</a:t>
            </a:r>
            <a:r>
              <a:rPr lang="en" sz="1200"/>
              <a:t> </a:t>
            </a:r>
            <a:endParaRPr sz="1200"/>
          </a:p>
        </p:txBody>
      </p:sp>
      <p:pic>
        <p:nvPicPr>
          <p:cNvPr id="265" name="Google Shape;265;p34"/>
          <p:cNvPicPr preferRelativeResize="0"/>
          <p:nvPr/>
        </p:nvPicPr>
        <p:blipFill rotWithShape="1">
          <a:blip r:embed="rId7">
            <a:alphaModFix/>
          </a:blip>
          <a:srcRect b="21844" l="31296" r="8805" t="20671"/>
          <a:stretch/>
        </p:blipFill>
        <p:spPr>
          <a:xfrm>
            <a:off x="311700" y="913825"/>
            <a:ext cx="5442652" cy="261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34"/>
          <p:cNvPicPr preferRelativeResize="0"/>
          <p:nvPr/>
        </p:nvPicPr>
        <p:blipFill rotWithShape="1">
          <a:blip r:embed="rId7">
            <a:alphaModFix/>
          </a:blip>
          <a:srcRect b="0" l="0" r="71806" t="0"/>
          <a:stretch/>
        </p:blipFill>
        <p:spPr>
          <a:xfrm>
            <a:off x="6215850" y="-24725"/>
            <a:ext cx="2928152" cy="5192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 dollar TinyML</a:t>
            </a:r>
            <a:endParaRPr/>
          </a:p>
        </p:txBody>
      </p:sp>
      <p:sp>
        <p:nvSpPr>
          <p:cNvPr id="272" name="Google Shape;272;p35"/>
          <p:cNvSpPr txBox="1"/>
          <p:nvPr>
            <p:ph idx="1" type="body"/>
          </p:nvPr>
        </p:nvSpPr>
        <p:spPr>
          <a:xfrm>
            <a:off x="311700" y="1152475"/>
            <a:ext cx="4589100" cy="384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Research question: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Can we make a useful TinyML system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&lt;1 USD in total component cost (BOM)?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Preliminary answer:</a:t>
            </a:r>
            <a:r>
              <a:rPr lang="en">
                <a:solidFill>
                  <a:schemeClr val="dk1"/>
                </a:solidFill>
              </a:rPr>
              <a:t> YES!</a:t>
            </a:r>
            <a:br>
              <a:rPr lang="en">
                <a:solidFill>
                  <a:schemeClr val="dk1"/>
                </a:solidFill>
              </a:rPr>
            </a:br>
            <a:r>
              <a:rPr i="1" lang="en">
                <a:solidFill>
                  <a:schemeClr val="dk1"/>
                </a:solidFill>
              </a:rPr>
              <a:t>Either </a:t>
            </a:r>
            <a:r>
              <a:rPr lang="en">
                <a:solidFill>
                  <a:schemeClr val="dk1"/>
                </a:solidFill>
              </a:rPr>
              <a:t>motion (accelerometer)</a:t>
            </a:r>
            <a:br>
              <a:rPr i="1" lang="en">
                <a:solidFill>
                  <a:schemeClr val="dk1"/>
                </a:solidFill>
              </a:rPr>
            </a:br>
            <a:r>
              <a:rPr i="1" lang="en">
                <a:solidFill>
                  <a:schemeClr val="dk1"/>
                </a:solidFill>
              </a:rPr>
              <a:t>or </a:t>
            </a:r>
            <a:r>
              <a:rPr lang="en">
                <a:solidFill>
                  <a:schemeClr val="dk1"/>
                </a:solidFill>
              </a:rPr>
              <a:t>sound sensor (microphone)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lang="en">
                <a:solidFill>
                  <a:schemeClr val="dk1"/>
                </a:solidFill>
              </a:rPr>
            </a:br>
            <a:r>
              <a:rPr b="1" lang="en">
                <a:solidFill>
                  <a:schemeClr val="dk1"/>
                </a:solidFill>
              </a:rPr>
              <a:t>Constraints:</a:t>
            </a:r>
            <a:r>
              <a:rPr lang="en">
                <a:solidFill>
                  <a:schemeClr val="dk1"/>
                </a:solidFill>
              </a:rPr>
              <a:t> 8 kB RAM / 64 kB FLASH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Current status:</a:t>
            </a:r>
            <a:r>
              <a:rPr lang="en">
                <a:solidFill>
                  <a:schemeClr val="dk1"/>
                </a:solidFill>
              </a:rPr>
              <a:t> 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Audio streaming works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Revision 2 ordered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73" name="Google Shape;273;p35"/>
          <p:cNvSpPr txBox="1"/>
          <p:nvPr/>
        </p:nvSpPr>
        <p:spPr>
          <a:xfrm>
            <a:off x="2709925" y="463625"/>
            <a:ext cx="2009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https://hackaday.io/project/194511-1-dollar-tinyml</a:t>
            </a:r>
            <a:endParaRPr sz="1200"/>
          </a:p>
        </p:txBody>
      </p:sp>
      <p:grpSp>
        <p:nvGrpSpPr>
          <p:cNvPr id="274" name="Google Shape;274;p35"/>
          <p:cNvGrpSpPr/>
          <p:nvPr/>
        </p:nvGrpSpPr>
        <p:grpSpPr>
          <a:xfrm>
            <a:off x="5467301" y="39431"/>
            <a:ext cx="3311611" cy="2360496"/>
            <a:chOff x="4696125" y="1415800"/>
            <a:chExt cx="4165025" cy="3228250"/>
          </a:xfrm>
        </p:grpSpPr>
        <p:pic>
          <p:nvPicPr>
            <p:cNvPr id="275" name="Google Shape;275;p35"/>
            <p:cNvPicPr preferRelativeResize="0"/>
            <p:nvPr/>
          </p:nvPicPr>
          <p:blipFill rotWithShape="1">
            <a:blip r:embed="rId4">
              <a:alphaModFix/>
            </a:blip>
            <a:srcRect b="0" l="0" r="0" t="12002"/>
            <a:stretch/>
          </p:blipFill>
          <p:spPr>
            <a:xfrm>
              <a:off x="4696125" y="1415800"/>
              <a:ext cx="4136174" cy="31862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6" name="Google Shape;276;p35"/>
            <p:cNvSpPr/>
            <p:nvPr/>
          </p:nvSpPr>
          <p:spPr>
            <a:xfrm>
              <a:off x="4842700" y="3795950"/>
              <a:ext cx="1339500" cy="848100"/>
            </a:xfrm>
            <a:prstGeom prst="rect">
              <a:avLst/>
            </a:prstGeom>
            <a:noFill/>
            <a:ln cap="flat" cmpd="sng" w="28575">
              <a:solidFill>
                <a:srgbClr val="3876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35"/>
            <p:cNvSpPr/>
            <p:nvPr/>
          </p:nvSpPr>
          <p:spPr>
            <a:xfrm>
              <a:off x="7377350" y="3795950"/>
              <a:ext cx="1483800" cy="848100"/>
            </a:xfrm>
            <a:prstGeom prst="rect">
              <a:avLst/>
            </a:prstGeom>
            <a:noFill/>
            <a:ln cap="flat" cmpd="sng" w="28575">
              <a:solidFill>
                <a:srgbClr val="3876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35"/>
            <p:cNvSpPr txBox="1"/>
            <p:nvPr/>
          </p:nvSpPr>
          <p:spPr>
            <a:xfrm>
              <a:off x="4900800" y="3723750"/>
              <a:ext cx="667800" cy="505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38761D"/>
                  </a:solidFill>
                </a:rPr>
                <a:t>A)</a:t>
              </a:r>
              <a:endParaRPr b="1" sz="1200">
                <a:solidFill>
                  <a:srgbClr val="38761D"/>
                </a:solidFill>
              </a:endParaRPr>
            </a:p>
          </p:txBody>
        </p:sp>
        <p:sp>
          <p:nvSpPr>
            <p:cNvPr id="279" name="Google Shape;279;p35"/>
            <p:cNvSpPr txBox="1"/>
            <p:nvPr/>
          </p:nvSpPr>
          <p:spPr>
            <a:xfrm>
              <a:off x="7483575" y="3723750"/>
              <a:ext cx="667800" cy="505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38761D"/>
                  </a:solidFill>
                </a:rPr>
                <a:t>B</a:t>
              </a:r>
              <a:r>
                <a:rPr b="1" lang="en" sz="1200">
                  <a:solidFill>
                    <a:srgbClr val="38761D"/>
                  </a:solidFill>
                </a:rPr>
                <a:t>)</a:t>
              </a:r>
              <a:endParaRPr b="1" sz="1200">
                <a:solidFill>
                  <a:srgbClr val="38761D"/>
                </a:solidFill>
              </a:endParaRPr>
            </a:p>
          </p:txBody>
        </p:sp>
      </p:grpSp>
      <p:pic>
        <p:nvPicPr>
          <p:cNvPr id="280" name="Google Shape;280;p35"/>
          <p:cNvPicPr preferRelativeResize="0"/>
          <p:nvPr/>
        </p:nvPicPr>
        <p:blipFill rotWithShape="1">
          <a:blip r:embed="rId5">
            <a:alphaModFix/>
          </a:blip>
          <a:srcRect b="7757" l="2910" r="14649" t="35330"/>
          <a:stretch/>
        </p:blipFill>
        <p:spPr>
          <a:xfrm>
            <a:off x="5559750" y="2495551"/>
            <a:ext cx="3279101" cy="16250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35"/>
          <p:cNvPicPr preferRelativeResize="0"/>
          <p:nvPr/>
        </p:nvPicPr>
        <p:blipFill rotWithShape="1">
          <a:blip r:embed="rId6">
            <a:alphaModFix/>
          </a:blip>
          <a:srcRect b="0" l="18280" r="15822" t="28330"/>
          <a:stretch/>
        </p:blipFill>
        <p:spPr>
          <a:xfrm>
            <a:off x="5559750" y="3835850"/>
            <a:ext cx="3279101" cy="130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6"/>
          <p:cNvSpPr txBox="1"/>
          <p:nvPr>
            <p:ph type="title"/>
          </p:nvPr>
        </p:nvSpPr>
        <p:spPr>
          <a:xfrm>
            <a:off x="265500" y="21872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emlearn</a:t>
            </a:r>
            <a:br>
              <a:rPr lang="en"/>
            </a:br>
            <a:r>
              <a:rPr lang="en"/>
              <a:t>for C</a:t>
            </a:r>
            <a:endParaRPr/>
          </a:p>
        </p:txBody>
      </p:sp>
      <p:sp>
        <p:nvSpPr>
          <p:cNvPr id="287" name="Google Shape;287;p36"/>
          <p:cNvSpPr txBox="1"/>
          <p:nvPr>
            <p:ph idx="1" type="subTitle"/>
          </p:nvPr>
        </p:nvSpPr>
        <p:spPr>
          <a:xfrm>
            <a:off x="265500" y="37571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288" name="Google Shape;288;p36"/>
          <p:cNvSpPr txBox="1"/>
          <p:nvPr>
            <p:ph idx="2" type="body"/>
          </p:nvPr>
        </p:nvSpPr>
        <p:spPr>
          <a:xfrm>
            <a:off x="4939500" y="724075"/>
            <a:ext cx="38697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Quick walkthrough</a:t>
            </a:r>
            <a:endParaRPr/>
          </a:p>
        </p:txBody>
      </p:sp>
      <p:grpSp>
        <p:nvGrpSpPr>
          <p:cNvPr id="289" name="Google Shape;289;p36"/>
          <p:cNvGrpSpPr/>
          <p:nvPr/>
        </p:nvGrpSpPr>
        <p:grpSpPr>
          <a:xfrm>
            <a:off x="1017312" y="1221237"/>
            <a:ext cx="2541587" cy="610225"/>
            <a:chOff x="3748224" y="844350"/>
            <a:chExt cx="2541587" cy="610225"/>
          </a:xfrm>
        </p:grpSpPr>
        <p:pic>
          <p:nvPicPr>
            <p:cNvPr id="290" name="Google Shape;290;p3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748224" y="844350"/>
              <a:ext cx="1881882" cy="6102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1" name="Google Shape;291;p3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768701" y="856329"/>
              <a:ext cx="521111" cy="5862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7"/>
          <p:cNvSpPr txBox="1"/>
          <p:nvPr/>
        </p:nvSpPr>
        <p:spPr>
          <a:xfrm>
            <a:off x="4242075" y="1472975"/>
            <a:ext cx="4419900" cy="11544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D73A49"/>
                </a:solidFill>
              </a:rPr>
              <a:t>from</a:t>
            </a:r>
            <a:r>
              <a:rPr lang="en" sz="1100">
                <a:solidFill>
                  <a:schemeClr val="dk1"/>
                </a:solidFill>
              </a:rPr>
              <a:t> sklearn.neural_network </a:t>
            </a:r>
            <a:r>
              <a:rPr lang="en" sz="1100">
                <a:solidFill>
                  <a:srgbClr val="D73A49"/>
                </a:solidFill>
              </a:rPr>
              <a:t>import</a:t>
            </a:r>
            <a:r>
              <a:rPr lang="en" sz="1100">
                <a:solidFill>
                  <a:schemeClr val="dk1"/>
                </a:solidFill>
              </a:rPr>
              <a:t> MLPClassifier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model = MLPClassifier(hidden_layer_sizes=(</a:t>
            </a:r>
            <a:r>
              <a:rPr lang="en" sz="1100">
                <a:solidFill>
                  <a:srgbClr val="005CC5"/>
                </a:solidFill>
              </a:rPr>
              <a:t>100</a:t>
            </a:r>
            <a:r>
              <a:rPr lang="en" sz="1100">
                <a:solidFill>
                  <a:schemeClr val="dk1"/>
                </a:solidFill>
              </a:rPr>
              <a:t>,</a:t>
            </a:r>
            <a:r>
              <a:rPr lang="en" sz="1100">
                <a:solidFill>
                  <a:srgbClr val="005CC5"/>
                </a:solidFill>
              </a:rPr>
              <a:t>50</a:t>
            </a:r>
            <a:r>
              <a:rPr lang="en" sz="1100">
                <a:solidFill>
                  <a:schemeClr val="dk1"/>
                </a:solidFill>
              </a:rPr>
              <a:t>,</a:t>
            </a:r>
            <a:r>
              <a:rPr lang="en" sz="1100">
                <a:solidFill>
                  <a:srgbClr val="005CC5"/>
                </a:solidFill>
              </a:rPr>
              <a:t>25</a:t>
            </a:r>
            <a:r>
              <a:rPr lang="en" sz="1100">
                <a:solidFill>
                  <a:schemeClr val="dk1"/>
                </a:solidFill>
              </a:rPr>
              <a:t>))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model.fit(X_train, Y_train)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297" name="Google Shape;297;p37"/>
          <p:cNvSpPr txBox="1"/>
          <p:nvPr/>
        </p:nvSpPr>
        <p:spPr>
          <a:xfrm>
            <a:off x="340575" y="1472975"/>
            <a:ext cx="3551100" cy="16623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D73A49"/>
                </a:solidFill>
              </a:rPr>
              <a:t>from</a:t>
            </a:r>
            <a:r>
              <a:rPr lang="en" sz="1100">
                <a:solidFill>
                  <a:schemeClr val="dk1"/>
                </a:solidFill>
              </a:rPr>
              <a:t> keras </a:t>
            </a:r>
            <a:r>
              <a:rPr lang="en" sz="1100">
                <a:solidFill>
                  <a:srgbClr val="D73A49"/>
                </a:solidFill>
              </a:rPr>
              <a:t>import </a:t>
            </a:r>
            <a:r>
              <a:rPr lang="en" sz="1100">
                <a:solidFill>
                  <a:schemeClr val="dk1"/>
                </a:solidFill>
              </a:rPr>
              <a:t>…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model = Sequential([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    Dense(</a:t>
            </a:r>
            <a:r>
              <a:rPr lang="en" sz="1100">
                <a:solidFill>
                  <a:srgbClr val="005CC5"/>
                </a:solidFill>
              </a:rPr>
              <a:t>16</a:t>
            </a:r>
            <a:r>
              <a:rPr lang="en" sz="1100">
                <a:solidFill>
                  <a:schemeClr val="dk1"/>
                </a:solidFill>
              </a:rPr>
              <a:t>, input_dim=n_features, activation=</a:t>
            </a:r>
            <a:r>
              <a:rPr lang="en" sz="1100">
                <a:solidFill>
                  <a:srgbClr val="032F62"/>
                </a:solidFill>
              </a:rPr>
              <a:t>'relu'</a:t>
            </a:r>
            <a:r>
              <a:rPr lang="en" sz="1100">
                <a:solidFill>
                  <a:schemeClr val="dk1"/>
                </a:solidFill>
              </a:rPr>
              <a:t>),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    Dense(</a:t>
            </a:r>
            <a:r>
              <a:rPr lang="en" sz="1100">
                <a:solidFill>
                  <a:srgbClr val="005CC5"/>
                </a:solidFill>
              </a:rPr>
              <a:t>8</a:t>
            </a:r>
            <a:r>
              <a:rPr lang="en" sz="1100">
                <a:solidFill>
                  <a:schemeClr val="dk1"/>
                </a:solidFill>
              </a:rPr>
              <a:t>, activation=</a:t>
            </a:r>
            <a:r>
              <a:rPr lang="en" sz="1100">
                <a:solidFill>
                  <a:srgbClr val="032F62"/>
                </a:solidFill>
              </a:rPr>
              <a:t>'relu'</a:t>
            </a:r>
            <a:r>
              <a:rPr lang="en" sz="1100">
                <a:solidFill>
                  <a:schemeClr val="dk1"/>
                </a:solidFill>
              </a:rPr>
              <a:t>),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    Dense(</a:t>
            </a:r>
            <a:r>
              <a:rPr lang="en" sz="1100">
                <a:solidFill>
                  <a:srgbClr val="005CC5"/>
                </a:solidFill>
              </a:rPr>
              <a:t>1</a:t>
            </a:r>
            <a:r>
              <a:rPr lang="en" sz="1100">
                <a:solidFill>
                  <a:schemeClr val="dk1"/>
                </a:solidFill>
              </a:rPr>
              <a:t>, activation=</a:t>
            </a:r>
            <a:r>
              <a:rPr lang="en" sz="1100">
                <a:solidFill>
                  <a:srgbClr val="032F62"/>
                </a:solidFill>
              </a:rPr>
              <a:t>'sigmoid'</a:t>
            </a:r>
            <a:r>
              <a:rPr lang="en" sz="1100">
                <a:solidFill>
                  <a:schemeClr val="dk1"/>
                </a:solidFill>
              </a:rPr>
              <a:t>),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])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model.</a:t>
            </a:r>
            <a:r>
              <a:rPr lang="en" sz="1100">
                <a:solidFill>
                  <a:srgbClr val="E36209"/>
                </a:solidFill>
              </a:rPr>
              <a:t>compile</a:t>
            </a:r>
            <a:r>
              <a:rPr lang="en" sz="1100">
                <a:solidFill>
                  <a:schemeClr val="dk1"/>
                </a:solidFill>
              </a:rPr>
              <a:t>(....)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model.fit(X_train, Y_train, epochs=</a:t>
            </a:r>
            <a:r>
              <a:rPr lang="en" sz="1100">
                <a:solidFill>
                  <a:srgbClr val="005CC5"/>
                </a:solidFill>
              </a:rPr>
              <a:t>1</a:t>
            </a:r>
            <a:r>
              <a:rPr lang="en" sz="1100">
                <a:solidFill>
                  <a:schemeClr val="dk1"/>
                </a:solidFill>
              </a:rPr>
              <a:t>, batch_size=</a:t>
            </a:r>
            <a:r>
              <a:rPr lang="en" sz="1100">
                <a:solidFill>
                  <a:srgbClr val="005CC5"/>
                </a:solidFill>
              </a:rPr>
              <a:t>10</a:t>
            </a:r>
            <a:r>
              <a:rPr lang="en" sz="1100">
                <a:solidFill>
                  <a:schemeClr val="dk1"/>
                </a:solidFill>
              </a:rPr>
              <a:t>)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298" name="Google Shape;298;p37"/>
          <p:cNvSpPr txBox="1"/>
          <p:nvPr>
            <p:ph type="title"/>
          </p:nvPr>
        </p:nvSpPr>
        <p:spPr>
          <a:xfrm>
            <a:off x="340572" y="477825"/>
            <a:ext cx="77409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7500" spcFirstLastPara="1" rIns="67500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Lato Black"/>
              <a:buNone/>
            </a:pPr>
            <a:r>
              <a:rPr lang="en"/>
              <a:t>Train and export a model</a:t>
            </a:r>
            <a:endParaRPr/>
          </a:p>
        </p:txBody>
      </p:sp>
      <p:sp>
        <p:nvSpPr>
          <p:cNvPr id="299" name="Google Shape;299;p37"/>
          <p:cNvSpPr txBox="1"/>
          <p:nvPr>
            <p:ph idx="1" type="body"/>
          </p:nvPr>
        </p:nvSpPr>
        <p:spPr>
          <a:xfrm>
            <a:off x="4342530" y="2271750"/>
            <a:ext cx="34326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500"/>
              <a:buNone/>
            </a:pPr>
            <a:r>
              <a:rPr b="1" lang="en"/>
              <a:t>B</a:t>
            </a:r>
            <a:r>
              <a:rPr b="1" lang="en"/>
              <a:t>) scikit-learn neural network</a:t>
            </a:r>
            <a:endParaRPr b="1"/>
          </a:p>
        </p:txBody>
      </p:sp>
      <p:sp>
        <p:nvSpPr>
          <p:cNvPr id="300" name="Google Shape;300;p37"/>
          <p:cNvSpPr txBox="1"/>
          <p:nvPr>
            <p:ph idx="2" type="body"/>
          </p:nvPr>
        </p:nvSpPr>
        <p:spPr>
          <a:xfrm>
            <a:off x="340525" y="1047425"/>
            <a:ext cx="5203200" cy="3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Train using</a:t>
            </a:r>
            <a:r>
              <a:rPr lang="en"/>
              <a:t> standard Python ML libraries.</a:t>
            </a:r>
            <a:endParaRPr/>
          </a:p>
        </p:txBody>
      </p:sp>
      <p:sp>
        <p:nvSpPr>
          <p:cNvPr id="301" name="Google Shape;301;p37"/>
          <p:cNvSpPr txBox="1"/>
          <p:nvPr>
            <p:ph idx="1" type="body"/>
          </p:nvPr>
        </p:nvSpPr>
        <p:spPr>
          <a:xfrm>
            <a:off x="1830875" y="1472975"/>
            <a:ext cx="18666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260350" lvl="0" marL="3429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AutoNum type="alphaUcParenR"/>
            </a:pPr>
            <a:r>
              <a:rPr b="1" lang="en"/>
              <a:t>keras neural network</a:t>
            </a:r>
            <a:endParaRPr b="1"/>
          </a:p>
        </p:txBody>
      </p:sp>
      <p:sp>
        <p:nvSpPr>
          <p:cNvPr id="302" name="Google Shape;302;p37"/>
          <p:cNvSpPr txBox="1"/>
          <p:nvPr/>
        </p:nvSpPr>
        <p:spPr>
          <a:xfrm>
            <a:off x="370025" y="3661688"/>
            <a:ext cx="3466500" cy="9852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D73A49"/>
                </a:solidFill>
              </a:rPr>
              <a:t>import</a:t>
            </a:r>
            <a:r>
              <a:rPr lang="en" sz="1100">
                <a:solidFill>
                  <a:schemeClr val="dk1"/>
                </a:solidFill>
              </a:rPr>
              <a:t> emlearn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cmodel = </a:t>
            </a:r>
            <a:r>
              <a:rPr b="1" lang="en" sz="1100">
                <a:solidFill>
                  <a:schemeClr val="dk1"/>
                </a:solidFill>
              </a:rPr>
              <a:t>emlearn.convert</a:t>
            </a:r>
            <a:r>
              <a:rPr lang="en" sz="1100">
                <a:solidFill>
                  <a:schemeClr val="dk1"/>
                </a:solidFill>
              </a:rPr>
              <a:t>(model, method=</a:t>
            </a:r>
            <a:r>
              <a:rPr lang="en" sz="1100">
                <a:solidFill>
                  <a:srgbClr val="032F62"/>
                </a:solidFill>
              </a:rPr>
              <a:t>'inline'</a:t>
            </a:r>
            <a:r>
              <a:rPr lang="en" sz="1100">
                <a:solidFill>
                  <a:schemeClr val="dk1"/>
                </a:solidFill>
              </a:rPr>
              <a:t>)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</a:rPr>
              <a:t>cmodel.save</a:t>
            </a:r>
            <a:r>
              <a:rPr lang="en" sz="1100">
                <a:solidFill>
                  <a:schemeClr val="dk1"/>
                </a:solidFill>
              </a:rPr>
              <a:t>(file=</a:t>
            </a:r>
            <a:r>
              <a:rPr lang="en" sz="1100">
                <a:solidFill>
                  <a:srgbClr val="032F62"/>
                </a:solidFill>
              </a:rPr>
              <a:t>mynet_model.h'</a:t>
            </a:r>
            <a:r>
              <a:rPr lang="en" sz="1100">
                <a:solidFill>
                  <a:schemeClr val="dk1"/>
                </a:solidFill>
              </a:rPr>
              <a:t>, name=</a:t>
            </a:r>
            <a:r>
              <a:rPr lang="en" sz="1100">
                <a:solidFill>
                  <a:srgbClr val="032F62"/>
                </a:solidFill>
              </a:rPr>
              <a:t>'mynet'</a:t>
            </a:r>
            <a:r>
              <a:rPr lang="en" sz="1100">
                <a:solidFill>
                  <a:schemeClr val="dk1"/>
                </a:solidFill>
              </a:rPr>
              <a:t>)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303" name="Google Shape;303;p37"/>
          <p:cNvSpPr txBox="1"/>
          <p:nvPr/>
        </p:nvSpPr>
        <p:spPr>
          <a:xfrm>
            <a:off x="4660175" y="2756325"/>
            <a:ext cx="4001700" cy="23361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005CC5"/>
                </a:solidFill>
              </a:rPr>
              <a:t>#</a:t>
            </a:r>
            <a:r>
              <a:rPr lang="en" sz="700">
                <a:solidFill>
                  <a:srgbClr val="D73A49"/>
                </a:solidFill>
              </a:rPr>
              <a:t>include</a:t>
            </a:r>
            <a:r>
              <a:rPr lang="en" sz="700">
                <a:solidFill>
                  <a:srgbClr val="005CC5"/>
                </a:solidFill>
              </a:rPr>
              <a:t> </a:t>
            </a:r>
            <a:r>
              <a:rPr lang="en" sz="700">
                <a:solidFill>
                  <a:srgbClr val="032F62"/>
                </a:solidFill>
              </a:rPr>
              <a:t>&lt;eml_net.h&gt;</a:t>
            </a:r>
            <a:endParaRPr sz="700">
              <a:solidFill>
                <a:srgbClr val="032F6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rgbClr val="032F6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D73A49"/>
                </a:solidFill>
              </a:rPr>
              <a:t>static</a:t>
            </a:r>
            <a:r>
              <a:rPr lang="en" sz="700">
                <a:solidFill>
                  <a:schemeClr val="dk1"/>
                </a:solidFill>
              </a:rPr>
              <a:t> </a:t>
            </a:r>
            <a:r>
              <a:rPr lang="en" sz="700">
                <a:solidFill>
                  <a:srgbClr val="D73A49"/>
                </a:solidFill>
              </a:rPr>
              <a:t>const</a:t>
            </a:r>
            <a:r>
              <a:rPr lang="en" sz="700">
                <a:solidFill>
                  <a:schemeClr val="dk1"/>
                </a:solidFill>
              </a:rPr>
              <a:t> </a:t>
            </a:r>
            <a:r>
              <a:rPr lang="en" sz="700">
                <a:solidFill>
                  <a:srgbClr val="D73A49"/>
                </a:solidFill>
              </a:rPr>
              <a:t>float</a:t>
            </a:r>
            <a:r>
              <a:rPr lang="en" sz="700">
                <a:solidFill>
                  <a:schemeClr val="dk1"/>
                </a:solidFill>
              </a:rPr>
              <a:t> mynet_layer_0_biases[</a:t>
            </a:r>
            <a:r>
              <a:rPr lang="en" sz="700">
                <a:solidFill>
                  <a:srgbClr val="005CC5"/>
                </a:solidFill>
              </a:rPr>
              <a:t>8</a:t>
            </a:r>
            <a:r>
              <a:rPr lang="en" sz="700">
                <a:solidFill>
                  <a:schemeClr val="dk1"/>
                </a:solidFill>
              </a:rPr>
              <a:t>] = { </a:t>
            </a:r>
            <a:r>
              <a:rPr lang="en" sz="700">
                <a:solidFill>
                  <a:srgbClr val="005CC5"/>
                </a:solidFill>
              </a:rPr>
              <a:t>-0.015587f</a:t>
            </a:r>
            <a:r>
              <a:rPr lang="en" sz="700">
                <a:solidFill>
                  <a:schemeClr val="dk1"/>
                </a:solidFill>
              </a:rPr>
              <a:t>, </a:t>
            </a:r>
            <a:r>
              <a:rPr lang="en" sz="700">
                <a:solidFill>
                  <a:srgbClr val="005CC5"/>
                </a:solidFill>
              </a:rPr>
              <a:t>-0.005395f</a:t>
            </a:r>
            <a:r>
              <a:rPr lang="en" sz="700">
                <a:solidFill>
                  <a:schemeClr val="dk1"/>
                </a:solidFill>
              </a:rPr>
              <a:t>, </a:t>
            </a:r>
            <a:r>
              <a:rPr lang="en" sz="700">
                <a:solidFill>
                  <a:srgbClr val="005CC5"/>
                </a:solidFill>
              </a:rPr>
              <a:t>-0.010957f</a:t>
            </a:r>
            <a:r>
              <a:rPr lang="en" sz="700">
                <a:solidFill>
                  <a:schemeClr val="dk1"/>
                </a:solidFill>
              </a:rPr>
              <a:t>, </a:t>
            </a:r>
            <a:r>
              <a:rPr lang="en" sz="700">
                <a:solidFill>
                  <a:srgbClr val="005CC5"/>
                </a:solidFill>
              </a:rPr>
              <a:t>0.015883f ….</a:t>
            </a:r>
            <a:endParaRPr sz="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D73A49"/>
                </a:solidFill>
              </a:rPr>
              <a:t>static</a:t>
            </a:r>
            <a:r>
              <a:rPr lang="en" sz="700">
                <a:solidFill>
                  <a:schemeClr val="dk1"/>
                </a:solidFill>
              </a:rPr>
              <a:t> </a:t>
            </a:r>
            <a:r>
              <a:rPr lang="en" sz="700">
                <a:solidFill>
                  <a:srgbClr val="D73A49"/>
                </a:solidFill>
              </a:rPr>
              <a:t>const</a:t>
            </a:r>
            <a:r>
              <a:rPr lang="en" sz="700">
                <a:solidFill>
                  <a:schemeClr val="dk1"/>
                </a:solidFill>
              </a:rPr>
              <a:t> </a:t>
            </a:r>
            <a:r>
              <a:rPr lang="en" sz="700">
                <a:solidFill>
                  <a:srgbClr val="D73A49"/>
                </a:solidFill>
              </a:rPr>
              <a:t>float</a:t>
            </a:r>
            <a:r>
              <a:rPr lang="en" sz="700">
                <a:solidFill>
                  <a:schemeClr val="dk1"/>
                </a:solidFill>
              </a:rPr>
              <a:t> mynet_layer_0_weights[</a:t>
            </a:r>
            <a:r>
              <a:rPr lang="en" sz="700">
                <a:solidFill>
                  <a:srgbClr val="005CC5"/>
                </a:solidFill>
              </a:rPr>
              <a:t>24</a:t>
            </a:r>
            <a:r>
              <a:rPr lang="en" sz="700">
                <a:solidFill>
                  <a:schemeClr val="dk1"/>
                </a:solidFill>
              </a:rPr>
              <a:t>] = { </a:t>
            </a:r>
            <a:r>
              <a:rPr lang="en" sz="700">
                <a:solidFill>
                  <a:srgbClr val="005CC5"/>
                </a:solidFill>
              </a:rPr>
              <a:t>-0.256981f</a:t>
            </a:r>
            <a:r>
              <a:rPr lang="en" sz="700">
                <a:solidFill>
                  <a:schemeClr val="dk1"/>
                </a:solidFill>
              </a:rPr>
              <a:t>, </a:t>
            </a:r>
            <a:r>
              <a:rPr lang="en" sz="700">
                <a:solidFill>
                  <a:srgbClr val="005CC5"/>
                </a:solidFill>
              </a:rPr>
              <a:t>0.041887f</a:t>
            </a:r>
            <a:r>
              <a:rPr lang="en" sz="700">
                <a:solidFill>
                  <a:schemeClr val="dk1"/>
                </a:solidFill>
              </a:rPr>
              <a:t>, </a:t>
            </a:r>
            <a:r>
              <a:rPr lang="en" sz="700">
                <a:solidFill>
                  <a:srgbClr val="005CC5"/>
                </a:solidFill>
              </a:rPr>
              <a:t>0.063659f</a:t>
            </a:r>
            <a:r>
              <a:rPr lang="en" sz="700">
                <a:solidFill>
                  <a:schemeClr val="dk1"/>
                </a:solidFill>
              </a:rPr>
              <a:t>, </a:t>
            </a:r>
            <a:r>
              <a:rPr lang="en" sz="700">
                <a:solidFill>
                  <a:srgbClr val="005CC5"/>
                </a:solidFill>
              </a:rPr>
              <a:t>0.011013f</a:t>
            </a:r>
            <a:r>
              <a:rPr lang="en" sz="700">
                <a:solidFill>
                  <a:schemeClr val="dk1"/>
                </a:solidFill>
              </a:rPr>
              <a:t>, …</a:t>
            </a:r>
            <a:endParaRPr sz="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D73A49"/>
                </a:solidFill>
              </a:rPr>
              <a:t>static</a:t>
            </a:r>
            <a:r>
              <a:rPr lang="en" sz="700">
                <a:solidFill>
                  <a:schemeClr val="dk1"/>
                </a:solidFill>
              </a:rPr>
              <a:t> </a:t>
            </a:r>
            <a:r>
              <a:rPr lang="en" sz="700">
                <a:solidFill>
                  <a:srgbClr val="D73A49"/>
                </a:solidFill>
              </a:rPr>
              <a:t>const</a:t>
            </a:r>
            <a:r>
              <a:rPr lang="en" sz="700">
                <a:solidFill>
                  <a:schemeClr val="dk1"/>
                </a:solidFill>
              </a:rPr>
              <a:t> </a:t>
            </a:r>
            <a:r>
              <a:rPr lang="en" sz="700">
                <a:solidFill>
                  <a:srgbClr val="D73A49"/>
                </a:solidFill>
              </a:rPr>
              <a:t>float</a:t>
            </a:r>
            <a:r>
              <a:rPr lang="en" sz="700">
                <a:solidFill>
                  <a:schemeClr val="dk1"/>
                </a:solidFill>
              </a:rPr>
              <a:t> mynet_layer_1_biases[</a:t>
            </a:r>
            <a:r>
              <a:rPr lang="en" sz="700">
                <a:solidFill>
                  <a:srgbClr val="005CC5"/>
                </a:solidFill>
              </a:rPr>
              <a:t>4</a:t>
            </a:r>
            <a:r>
              <a:rPr lang="en" sz="700">
                <a:solidFill>
                  <a:schemeClr val="dk1"/>
                </a:solidFill>
              </a:rPr>
              <a:t>] = { </a:t>
            </a:r>
            <a:r>
              <a:rPr lang="en" sz="700">
                <a:solidFill>
                  <a:srgbClr val="005CC5"/>
                </a:solidFill>
              </a:rPr>
              <a:t>0.001242f</a:t>
            </a:r>
            <a:r>
              <a:rPr lang="en" sz="700">
                <a:solidFill>
                  <a:schemeClr val="dk1"/>
                </a:solidFill>
              </a:rPr>
              <a:t>, </a:t>
            </a:r>
            <a:r>
              <a:rPr lang="en" sz="700">
                <a:solidFill>
                  <a:srgbClr val="005CC5"/>
                </a:solidFill>
              </a:rPr>
              <a:t>0.010440f</a:t>
            </a:r>
            <a:r>
              <a:rPr lang="en" sz="700">
                <a:solidFill>
                  <a:schemeClr val="dk1"/>
                </a:solidFill>
              </a:rPr>
              <a:t>, </a:t>
            </a:r>
            <a:r>
              <a:rPr lang="en" sz="700">
                <a:solidFill>
                  <a:srgbClr val="005CC5"/>
                </a:solidFill>
              </a:rPr>
              <a:t>-0.005309f</a:t>
            </a:r>
            <a:r>
              <a:rPr lang="en" sz="700">
                <a:solidFill>
                  <a:schemeClr val="dk1"/>
                </a:solidFill>
              </a:rPr>
              <a:t>, </a:t>
            </a:r>
            <a:r>
              <a:rPr lang="en" sz="700">
                <a:solidFill>
                  <a:srgbClr val="005CC5"/>
                </a:solidFill>
              </a:rPr>
              <a:t>-0.006540f</a:t>
            </a:r>
            <a:r>
              <a:rPr lang="en" sz="700">
                <a:solidFill>
                  <a:schemeClr val="dk1"/>
                </a:solidFill>
              </a:rPr>
              <a:t> };</a:t>
            </a:r>
            <a:endParaRPr sz="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D73A49"/>
                </a:solidFill>
              </a:rPr>
              <a:t>static</a:t>
            </a:r>
            <a:r>
              <a:rPr lang="en" sz="700">
                <a:solidFill>
                  <a:schemeClr val="dk1"/>
                </a:solidFill>
              </a:rPr>
              <a:t> </a:t>
            </a:r>
            <a:r>
              <a:rPr lang="en" sz="700">
                <a:solidFill>
                  <a:srgbClr val="D73A49"/>
                </a:solidFill>
              </a:rPr>
              <a:t>const</a:t>
            </a:r>
            <a:r>
              <a:rPr lang="en" sz="700">
                <a:solidFill>
                  <a:schemeClr val="dk1"/>
                </a:solidFill>
              </a:rPr>
              <a:t> </a:t>
            </a:r>
            <a:r>
              <a:rPr lang="en" sz="700">
                <a:solidFill>
                  <a:srgbClr val="D73A49"/>
                </a:solidFill>
              </a:rPr>
              <a:t>float</a:t>
            </a:r>
            <a:r>
              <a:rPr lang="en" sz="700">
                <a:solidFill>
                  <a:schemeClr val="dk1"/>
                </a:solidFill>
              </a:rPr>
              <a:t> mynet_layer_1_weights[</a:t>
            </a:r>
            <a:r>
              <a:rPr lang="en" sz="700">
                <a:solidFill>
                  <a:srgbClr val="005CC5"/>
                </a:solidFill>
              </a:rPr>
              <a:t>32</a:t>
            </a:r>
            <a:r>
              <a:rPr lang="en" sz="700">
                <a:solidFill>
                  <a:schemeClr val="dk1"/>
                </a:solidFill>
              </a:rPr>
              <a:t>] = { </a:t>
            </a:r>
            <a:r>
              <a:rPr lang="en" sz="700">
                <a:solidFill>
                  <a:srgbClr val="005CC5"/>
                </a:solidFill>
              </a:rPr>
              <a:t>-0.577215f</a:t>
            </a:r>
            <a:r>
              <a:rPr lang="en" sz="700">
                <a:solidFill>
                  <a:schemeClr val="dk1"/>
                </a:solidFill>
              </a:rPr>
              <a:t>, </a:t>
            </a:r>
            <a:r>
              <a:rPr lang="en" sz="700">
                <a:solidFill>
                  <a:srgbClr val="005CC5"/>
                </a:solidFill>
              </a:rPr>
              <a:t>-0.674633f</a:t>
            </a:r>
            <a:r>
              <a:rPr lang="en" sz="700">
                <a:solidFill>
                  <a:schemeClr val="dk1"/>
                </a:solidFill>
              </a:rPr>
              <a:t>, </a:t>
            </a:r>
            <a:r>
              <a:rPr lang="en" sz="700">
                <a:solidFill>
                  <a:srgbClr val="005CC5"/>
                </a:solidFill>
              </a:rPr>
              <a:t>-0.376140f</a:t>
            </a:r>
            <a:r>
              <a:rPr lang="en" sz="700">
                <a:solidFill>
                  <a:schemeClr val="dk1"/>
                </a:solidFill>
              </a:rPr>
              <a:t>, </a:t>
            </a:r>
            <a:r>
              <a:rPr lang="en" sz="700">
                <a:solidFill>
                  <a:srgbClr val="005CC5"/>
                </a:solidFill>
              </a:rPr>
              <a:t>0.646900f</a:t>
            </a:r>
            <a:r>
              <a:rPr lang="en" sz="700">
                <a:solidFill>
                  <a:schemeClr val="dk1"/>
                </a:solidFill>
              </a:rPr>
              <a:t>, …</a:t>
            </a:r>
            <a:endParaRPr sz="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D73A49"/>
                </a:solidFill>
              </a:rPr>
              <a:t>static</a:t>
            </a:r>
            <a:r>
              <a:rPr lang="en" sz="700">
                <a:solidFill>
                  <a:schemeClr val="dk1"/>
                </a:solidFill>
              </a:rPr>
              <a:t> </a:t>
            </a:r>
            <a:r>
              <a:rPr lang="en" sz="700">
                <a:solidFill>
                  <a:srgbClr val="D73A49"/>
                </a:solidFill>
              </a:rPr>
              <a:t>float</a:t>
            </a:r>
            <a:r>
              <a:rPr lang="en" sz="700">
                <a:solidFill>
                  <a:schemeClr val="dk1"/>
                </a:solidFill>
              </a:rPr>
              <a:t> mynet_buf1[</a:t>
            </a:r>
            <a:r>
              <a:rPr lang="en" sz="700">
                <a:solidFill>
                  <a:srgbClr val="005CC5"/>
                </a:solidFill>
              </a:rPr>
              <a:t>8</a:t>
            </a:r>
            <a:r>
              <a:rPr lang="en" sz="700">
                <a:solidFill>
                  <a:schemeClr val="dk1"/>
                </a:solidFill>
              </a:rPr>
              <a:t>];</a:t>
            </a:r>
            <a:endParaRPr sz="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D73A49"/>
                </a:solidFill>
              </a:rPr>
              <a:t>static</a:t>
            </a:r>
            <a:r>
              <a:rPr lang="en" sz="700">
                <a:solidFill>
                  <a:schemeClr val="dk1"/>
                </a:solidFill>
              </a:rPr>
              <a:t> </a:t>
            </a:r>
            <a:r>
              <a:rPr lang="en" sz="700">
                <a:solidFill>
                  <a:srgbClr val="D73A49"/>
                </a:solidFill>
              </a:rPr>
              <a:t>float</a:t>
            </a:r>
            <a:r>
              <a:rPr lang="en" sz="700">
                <a:solidFill>
                  <a:schemeClr val="dk1"/>
                </a:solidFill>
              </a:rPr>
              <a:t> mynet_buf2[</a:t>
            </a:r>
            <a:r>
              <a:rPr lang="en" sz="700">
                <a:solidFill>
                  <a:srgbClr val="005CC5"/>
                </a:solidFill>
              </a:rPr>
              <a:t>8</a:t>
            </a:r>
            <a:r>
              <a:rPr lang="en" sz="700">
                <a:solidFill>
                  <a:schemeClr val="dk1"/>
                </a:solidFill>
              </a:rPr>
              <a:t>];</a:t>
            </a:r>
            <a:endParaRPr sz="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D73A49"/>
                </a:solidFill>
              </a:rPr>
              <a:t>static</a:t>
            </a:r>
            <a:r>
              <a:rPr lang="en" sz="700">
                <a:solidFill>
                  <a:schemeClr val="dk1"/>
                </a:solidFill>
              </a:rPr>
              <a:t> </a:t>
            </a:r>
            <a:r>
              <a:rPr lang="en" sz="700">
                <a:solidFill>
                  <a:srgbClr val="D73A49"/>
                </a:solidFill>
              </a:rPr>
              <a:t>const</a:t>
            </a:r>
            <a:r>
              <a:rPr lang="en" sz="700">
                <a:solidFill>
                  <a:schemeClr val="dk1"/>
                </a:solidFill>
              </a:rPr>
              <a:t> EmlNetLayer mynet_layers[</a:t>
            </a:r>
            <a:r>
              <a:rPr lang="en" sz="700">
                <a:solidFill>
                  <a:srgbClr val="005CC5"/>
                </a:solidFill>
              </a:rPr>
              <a:t>2</a:t>
            </a:r>
            <a:r>
              <a:rPr lang="en" sz="700">
                <a:solidFill>
                  <a:schemeClr val="dk1"/>
                </a:solidFill>
              </a:rPr>
              <a:t>] = { </a:t>
            </a:r>
            <a:endParaRPr sz="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</a:rPr>
              <a:t>{ </a:t>
            </a:r>
            <a:r>
              <a:rPr lang="en" sz="700">
                <a:solidFill>
                  <a:srgbClr val="005CC5"/>
                </a:solidFill>
              </a:rPr>
              <a:t>8</a:t>
            </a:r>
            <a:r>
              <a:rPr lang="en" sz="700">
                <a:solidFill>
                  <a:schemeClr val="dk1"/>
                </a:solidFill>
              </a:rPr>
              <a:t>, </a:t>
            </a:r>
            <a:r>
              <a:rPr lang="en" sz="700">
                <a:solidFill>
                  <a:srgbClr val="005CC5"/>
                </a:solidFill>
              </a:rPr>
              <a:t>3</a:t>
            </a:r>
            <a:r>
              <a:rPr lang="en" sz="700">
                <a:solidFill>
                  <a:schemeClr val="dk1"/>
                </a:solidFill>
              </a:rPr>
              <a:t>, mynet_layer_0_weights, mynet_layer_0_biases, EmlNetActivationRelu }, </a:t>
            </a:r>
            <a:endParaRPr sz="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</a:rPr>
              <a:t>{ </a:t>
            </a:r>
            <a:r>
              <a:rPr lang="en" sz="700">
                <a:solidFill>
                  <a:srgbClr val="005CC5"/>
                </a:solidFill>
              </a:rPr>
              <a:t>4</a:t>
            </a:r>
            <a:r>
              <a:rPr lang="en" sz="700">
                <a:solidFill>
                  <a:schemeClr val="dk1"/>
                </a:solidFill>
              </a:rPr>
              <a:t>, </a:t>
            </a:r>
            <a:r>
              <a:rPr lang="en" sz="700">
                <a:solidFill>
                  <a:srgbClr val="005CC5"/>
                </a:solidFill>
              </a:rPr>
              <a:t>8</a:t>
            </a:r>
            <a:r>
              <a:rPr lang="en" sz="700">
                <a:solidFill>
                  <a:schemeClr val="dk1"/>
                </a:solidFill>
              </a:rPr>
              <a:t>, mynet_layer_1_weights, mynet_layer_1_biases, EmlNetActivationSoftmax }</a:t>
            </a:r>
            <a:endParaRPr sz="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</a:rPr>
              <a:t>};</a:t>
            </a:r>
            <a:endParaRPr sz="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D73A49"/>
                </a:solidFill>
              </a:rPr>
              <a:t>static</a:t>
            </a:r>
            <a:r>
              <a:rPr lang="en" sz="700">
                <a:solidFill>
                  <a:schemeClr val="dk1"/>
                </a:solidFill>
              </a:rPr>
              <a:t> EmlNet mynet = { </a:t>
            </a:r>
            <a:r>
              <a:rPr lang="en" sz="700">
                <a:solidFill>
                  <a:srgbClr val="005CC5"/>
                </a:solidFill>
              </a:rPr>
              <a:t>2</a:t>
            </a:r>
            <a:r>
              <a:rPr lang="en" sz="700">
                <a:solidFill>
                  <a:schemeClr val="dk1"/>
                </a:solidFill>
              </a:rPr>
              <a:t>, mynet_layers, mynet_buf1, mynet_buf2, </a:t>
            </a:r>
            <a:r>
              <a:rPr lang="en" sz="700">
                <a:solidFill>
                  <a:srgbClr val="005CC5"/>
                </a:solidFill>
              </a:rPr>
              <a:t>8</a:t>
            </a:r>
            <a:r>
              <a:rPr lang="en" sz="700">
                <a:solidFill>
                  <a:schemeClr val="dk1"/>
                </a:solidFill>
              </a:rPr>
              <a:t> };</a:t>
            </a:r>
            <a:endParaRPr sz="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</a:rPr>
              <a:t>    </a:t>
            </a:r>
            <a:r>
              <a:rPr lang="en" sz="700">
                <a:solidFill>
                  <a:srgbClr val="D73A49"/>
                </a:solidFill>
              </a:rPr>
              <a:t>int32_t</a:t>
            </a:r>
            <a:endParaRPr sz="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</a:rPr>
              <a:t>    </a:t>
            </a:r>
            <a:r>
              <a:rPr lang="en" sz="700">
                <a:solidFill>
                  <a:srgbClr val="6F42C1"/>
                </a:solidFill>
              </a:rPr>
              <a:t>mynet_predict</a:t>
            </a:r>
            <a:r>
              <a:rPr lang="en" sz="700">
                <a:solidFill>
                  <a:srgbClr val="24292E"/>
                </a:solidFill>
              </a:rPr>
              <a:t>(</a:t>
            </a:r>
            <a:r>
              <a:rPr lang="en" sz="700">
                <a:solidFill>
                  <a:srgbClr val="D73A49"/>
                </a:solidFill>
              </a:rPr>
              <a:t>const</a:t>
            </a:r>
            <a:r>
              <a:rPr lang="en" sz="700">
                <a:solidFill>
                  <a:srgbClr val="24292E"/>
                </a:solidFill>
              </a:rPr>
              <a:t> </a:t>
            </a:r>
            <a:r>
              <a:rPr lang="en" sz="700">
                <a:solidFill>
                  <a:srgbClr val="D73A49"/>
                </a:solidFill>
              </a:rPr>
              <a:t>float</a:t>
            </a:r>
            <a:r>
              <a:rPr lang="en" sz="700">
                <a:solidFill>
                  <a:srgbClr val="24292E"/>
                </a:solidFill>
              </a:rPr>
              <a:t> *features, </a:t>
            </a:r>
            <a:r>
              <a:rPr lang="en" sz="700">
                <a:solidFill>
                  <a:srgbClr val="D73A49"/>
                </a:solidFill>
              </a:rPr>
              <a:t>int32_t</a:t>
            </a:r>
            <a:r>
              <a:rPr lang="en" sz="700">
                <a:solidFill>
                  <a:srgbClr val="24292E"/>
                </a:solidFill>
              </a:rPr>
              <a:t> n_features)</a:t>
            </a:r>
            <a:endParaRPr sz="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</a:rPr>
              <a:t>    {</a:t>
            </a:r>
            <a:endParaRPr sz="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</a:rPr>
              <a:t>        </a:t>
            </a:r>
            <a:r>
              <a:rPr lang="en" sz="700">
                <a:solidFill>
                  <a:srgbClr val="D73A49"/>
                </a:solidFill>
              </a:rPr>
              <a:t>return</a:t>
            </a:r>
            <a:r>
              <a:rPr lang="en" sz="700">
                <a:solidFill>
                  <a:schemeClr val="dk1"/>
                </a:solidFill>
              </a:rPr>
              <a:t> eml_net_predict(&amp;mynet, features, n_features);</a:t>
            </a:r>
            <a:endParaRPr sz="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</a:rPr>
              <a:t>    }</a:t>
            </a:r>
            <a:endParaRPr sz="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</a:rPr>
              <a:t>………</a:t>
            </a:r>
            <a:endParaRPr sz="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D73A49"/>
              </a:solidFill>
            </a:endParaRPr>
          </a:p>
        </p:txBody>
      </p:sp>
      <p:cxnSp>
        <p:nvCxnSpPr>
          <p:cNvPr id="304" name="Google Shape;304;p37"/>
          <p:cNvCxnSpPr/>
          <p:nvPr/>
        </p:nvCxnSpPr>
        <p:spPr>
          <a:xfrm>
            <a:off x="3940250" y="4119225"/>
            <a:ext cx="540000" cy="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05" name="Google Shape;305;p37"/>
          <p:cNvSpPr txBox="1"/>
          <p:nvPr>
            <p:ph idx="1" type="body"/>
          </p:nvPr>
        </p:nvSpPr>
        <p:spPr>
          <a:xfrm>
            <a:off x="6011204" y="4792425"/>
            <a:ext cx="27234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SzPts val="1500"/>
              <a:buNone/>
            </a:pPr>
            <a:r>
              <a:rPr lang="en" sz="1400"/>
              <a:t>Example of generated code</a:t>
            </a:r>
            <a:endParaRPr sz="1400"/>
          </a:p>
        </p:txBody>
      </p:sp>
      <p:sp>
        <p:nvSpPr>
          <p:cNvPr id="306" name="Google Shape;306;p37"/>
          <p:cNvSpPr txBox="1"/>
          <p:nvPr>
            <p:ph idx="2" type="body"/>
          </p:nvPr>
        </p:nvSpPr>
        <p:spPr>
          <a:xfrm>
            <a:off x="340575" y="3290263"/>
            <a:ext cx="4144800" cy="3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800"/>
              <a:buNone/>
            </a:pPr>
            <a:r>
              <a:rPr lang="en"/>
              <a:t>2. Use</a:t>
            </a:r>
            <a:r>
              <a:rPr lang="en"/>
              <a:t> </a:t>
            </a:r>
            <a:r>
              <a:rPr b="1" lang="en">
                <a:latin typeface="Quicksand"/>
                <a:ea typeface="Quicksand"/>
                <a:cs typeface="Quicksand"/>
                <a:sym typeface="Quicksand"/>
              </a:rPr>
              <a:t>emlearn.convert() </a:t>
            </a:r>
            <a:r>
              <a:rPr lang="en"/>
              <a:t>and .</a:t>
            </a:r>
            <a:r>
              <a:rPr b="1" lang="en">
                <a:latin typeface="Quicksand"/>
                <a:ea typeface="Quicksand"/>
                <a:cs typeface="Quicksand"/>
                <a:sym typeface="Quicksand"/>
              </a:rPr>
              <a:t>save()</a:t>
            </a:r>
            <a:endParaRPr b="1">
              <a:latin typeface="Quicksand"/>
              <a:ea typeface="Quicksand"/>
              <a:cs typeface="Quicksand"/>
              <a:sym typeface="Quicksand"/>
            </a:endParaRPr>
          </a:p>
        </p:txBody>
      </p:sp>
      <p:grpSp>
        <p:nvGrpSpPr>
          <p:cNvPr id="307" name="Google Shape;307;p37"/>
          <p:cNvGrpSpPr/>
          <p:nvPr/>
        </p:nvGrpSpPr>
        <p:grpSpPr>
          <a:xfrm>
            <a:off x="6102112" y="373562"/>
            <a:ext cx="2541587" cy="610225"/>
            <a:chOff x="3748224" y="844350"/>
            <a:chExt cx="2541587" cy="610225"/>
          </a:xfrm>
        </p:grpSpPr>
        <p:pic>
          <p:nvPicPr>
            <p:cNvPr id="308" name="Google Shape;308;p3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748224" y="844350"/>
              <a:ext cx="1881882" cy="6102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9" name="Google Shape;309;p3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768701" y="856329"/>
              <a:ext cx="521111" cy="5862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8"/>
          <p:cNvSpPr txBox="1"/>
          <p:nvPr>
            <p:ph type="title"/>
          </p:nvPr>
        </p:nvSpPr>
        <p:spPr>
          <a:xfrm>
            <a:off x="340572" y="477825"/>
            <a:ext cx="77409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7500" spcFirstLastPara="1" rIns="67500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Lato Black"/>
              <a:buNone/>
            </a:pPr>
            <a:r>
              <a:rPr lang="en"/>
              <a:t>Using the C code</a:t>
            </a:r>
            <a:endParaRPr/>
          </a:p>
        </p:txBody>
      </p:sp>
      <p:sp>
        <p:nvSpPr>
          <p:cNvPr id="315" name="Google Shape;315;p38"/>
          <p:cNvSpPr txBox="1"/>
          <p:nvPr>
            <p:ph idx="2" type="body"/>
          </p:nvPr>
        </p:nvSpPr>
        <p:spPr>
          <a:xfrm>
            <a:off x="340519" y="964931"/>
            <a:ext cx="5924100" cy="3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800"/>
              <a:buNone/>
            </a:pPr>
            <a:r>
              <a:rPr lang="en"/>
              <a:t>3.</a:t>
            </a:r>
            <a:r>
              <a:rPr b="1" lang="en"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b="1" lang="en">
                <a:latin typeface="Quicksand"/>
                <a:ea typeface="Quicksand"/>
                <a:cs typeface="Quicksand"/>
                <a:sym typeface="Quicksand"/>
              </a:rPr>
              <a:t>#include </a:t>
            </a:r>
            <a:r>
              <a:rPr lang="en"/>
              <a:t>and call </a:t>
            </a:r>
            <a:r>
              <a:rPr b="1" lang="en">
                <a:latin typeface="Quicksand"/>
                <a:ea typeface="Quicksand"/>
                <a:cs typeface="Quicksand"/>
                <a:sym typeface="Quicksand"/>
              </a:rPr>
              <a:t>predict()</a:t>
            </a:r>
            <a:r>
              <a:rPr lang="en"/>
              <a:t>  </a:t>
            </a:r>
            <a:endParaRPr/>
          </a:p>
        </p:txBody>
      </p:sp>
      <p:sp>
        <p:nvSpPr>
          <p:cNvPr id="316" name="Google Shape;316;p38"/>
          <p:cNvSpPr txBox="1"/>
          <p:nvPr/>
        </p:nvSpPr>
        <p:spPr>
          <a:xfrm>
            <a:off x="209900" y="1831851"/>
            <a:ext cx="2396400" cy="28476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A737D"/>
                </a:solidFill>
              </a:rPr>
              <a:t>// Include the generated model code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05CC5"/>
                </a:solidFill>
              </a:rPr>
              <a:t>#</a:t>
            </a:r>
            <a:r>
              <a:rPr b="1" lang="en" sz="1100">
                <a:solidFill>
                  <a:srgbClr val="D73A49"/>
                </a:solidFill>
              </a:rPr>
              <a:t>include</a:t>
            </a:r>
            <a:r>
              <a:rPr b="1" lang="en" sz="1100">
                <a:solidFill>
                  <a:srgbClr val="005CC5"/>
                </a:solidFill>
              </a:rPr>
              <a:t> </a:t>
            </a:r>
            <a:r>
              <a:rPr b="1" lang="en" sz="1100">
                <a:solidFill>
                  <a:srgbClr val="032F62"/>
                </a:solidFill>
              </a:rPr>
              <a:t>"mynet_model.h"</a:t>
            </a:r>
            <a:endParaRPr b="1" sz="1100">
              <a:solidFill>
                <a:srgbClr val="032F6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32F6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A737D"/>
                </a:solidFill>
              </a:rPr>
              <a:t>// index for the class we are detecting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5CC5"/>
                </a:solidFill>
              </a:rPr>
              <a:t>#</a:t>
            </a:r>
            <a:r>
              <a:rPr lang="en" sz="1100">
                <a:solidFill>
                  <a:srgbClr val="D73A49"/>
                </a:solidFill>
              </a:rPr>
              <a:t>define</a:t>
            </a:r>
            <a:r>
              <a:rPr lang="en" sz="1100">
                <a:solidFill>
                  <a:srgbClr val="005CC5"/>
                </a:solidFill>
              </a:rPr>
              <a:t> MYNET_VOICE 1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A737D"/>
                </a:solidFill>
              </a:rPr>
              <a:t>// Buffers for input data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5CC5"/>
                </a:solidFill>
              </a:rPr>
              <a:t>#</a:t>
            </a:r>
            <a:r>
              <a:rPr lang="en" sz="1100">
                <a:solidFill>
                  <a:srgbClr val="D73A49"/>
                </a:solidFill>
              </a:rPr>
              <a:t>define</a:t>
            </a:r>
            <a:r>
              <a:rPr lang="en" sz="1100">
                <a:solidFill>
                  <a:srgbClr val="005CC5"/>
                </a:solidFill>
              </a:rPr>
              <a:t> N_FEATURES 6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D73A49"/>
                </a:solidFill>
              </a:rPr>
              <a:t>float</a:t>
            </a:r>
            <a:r>
              <a:rPr lang="en" sz="1100">
                <a:solidFill>
                  <a:schemeClr val="dk1"/>
                </a:solidFill>
              </a:rPr>
              <a:t> features[N_FEATURES];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5CC5"/>
                </a:solidFill>
              </a:rPr>
              <a:t>#</a:t>
            </a:r>
            <a:r>
              <a:rPr lang="en" sz="1100">
                <a:solidFill>
                  <a:srgbClr val="D73A49"/>
                </a:solidFill>
              </a:rPr>
              <a:t>define</a:t>
            </a:r>
            <a:r>
              <a:rPr lang="en" sz="1100">
                <a:solidFill>
                  <a:srgbClr val="005CC5"/>
                </a:solidFill>
              </a:rPr>
              <a:t> DATA_LENGTH 128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D73A49"/>
                </a:solidFill>
              </a:rPr>
              <a:t>int16_t</a:t>
            </a:r>
            <a:r>
              <a:rPr lang="en" sz="1100">
                <a:solidFill>
                  <a:schemeClr val="dk1"/>
                </a:solidFill>
              </a:rPr>
              <a:t> sensor_data[DATA_LENGTH];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D73A4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D73A49"/>
              </a:solidFill>
            </a:endParaRPr>
          </a:p>
        </p:txBody>
      </p:sp>
      <p:sp>
        <p:nvSpPr>
          <p:cNvPr id="317" name="Google Shape;317;p38"/>
          <p:cNvSpPr txBox="1"/>
          <p:nvPr/>
        </p:nvSpPr>
        <p:spPr>
          <a:xfrm>
            <a:off x="2702225" y="1829725"/>
            <a:ext cx="3245700" cy="28476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A737D"/>
                </a:solidFill>
              </a:rPr>
              <a:t>// Get data and pre-process it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read_microphone(sensor_data, DATA_LENGTH);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preprocess_data(sensor_data, features);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A737D"/>
                </a:solidFill>
              </a:rPr>
              <a:t>// Run the model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out = </a:t>
            </a:r>
            <a:r>
              <a:rPr b="1" lang="en" sz="1100">
                <a:solidFill>
                  <a:schemeClr val="dk1"/>
                </a:solidFill>
              </a:rPr>
              <a:t>mynet_predict</a:t>
            </a:r>
            <a:r>
              <a:rPr lang="en" sz="1100">
                <a:solidFill>
                  <a:schemeClr val="dk1"/>
                </a:solidFill>
              </a:rPr>
              <a:t>(features, N_FEATURES);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" sz="1100">
                <a:solidFill>
                  <a:srgbClr val="6A737D"/>
                </a:solidFill>
              </a:rPr>
              <a:t>// Do something with results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D73A49"/>
                </a:solidFill>
              </a:rPr>
              <a:t>if</a:t>
            </a:r>
            <a:r>
              <a:rPr lang="en" sz="1100">
                <a:solidFill>
                  <a:schemeClr val="dk1"/>
                </a:solidFill>
              </a:rPr>
              <a:t> (out == </a:t>
            </a:r>
            <a:r>
              <a:rPr lang="en" sz="1100">
                <a:solidFill>
                  <a:srgbClr val="005CC5"/>
                </a:solidFill>
              </a:rPr>
              <a:t>MYNET_VOICE</a:t>
            </a:r>
            <a:r>
              <a:rPr lang="en" sz="1100">
                <a:solidFill>
                  <a:schemeClr val="dk1"/>
                </a:solidFill>
              </a:rPr>
              <a:t>) {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    set_display(</a:t>
            </a:r>
            <a:r>
              <a:rPr lang="en" sz="1100">
                <a:solidFill>
                  <a:srgbClr val="032F62"/>
                </a:solidFill>
              </a:rPr>
              <a:t>"voice detected"</a:t>
            </a:r>
            <a:r>
              <a:rPr lang="en" sz="1100">
                <a:solidFill>
                  <a:schemeClr val="dk1"/>
                </a:solidFill>
              </a:rPr>
              <a:t>);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} </a:t>
            </a:r>
            <a:r>
              <a:rPr lang="en" sz="1100">
                <a:solidFill>
                  <a:srgbClr val="D73A49"/>
                </a:solidFill>
              </a:rPr>
              <a:t>else</a:t>
            </a:r>
            <a:r>
              <a:rPr lang="en" sz="1100">
                <a:solidFill>
                  <a:schemeClr val="dk1"/>
                </a:solidFill>
              </a:rPr>
              <a:t> {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    set_display(</a:t>
            </a:r>
            <a:r>
              <a:rPr lang="en" sz="1100">
                <a:solidFill>
                  <a:srgbClr val="032F62"/>
                </a:solidFill>
              </a:rPr>
              <a:t>""</a:t>
            </a:r>
            <a:r>
              <a:rPr lang="en" sz="1100">
                <a:solidFill>
                  <a:schemeClr val="dk1"/>
                </a:solidFill>
              </a:rPr>
              <a:t>);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}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318" name="Google Shape;318;p38"/>
          <p:cNvSpPr txBox="1"/>
          <p:nvPr>
            <p:ph idx="1" type="body"/>
          </p:nvPr>
        </p:nvSpPr>
        <p:spPr>
          <a:xfrm>
            <a:off x="5060825" y="4379456"/>
            <a:ext cx="8871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500"/>
              <a:buNone/>
            </a:pPr>
            <a:r>
              <a:rPr b="1" lang="en"/>
              <a:t>loop</a:t>
            </a:r>
            <a:endParaRPr b="1"/>
          </a:p>
        </p:txBody>
      </p:sp>
      <p:sp>
        <p:nvSpPr>
          <p:cNvPr id="319" name="Google Shape;319;p38"/>
          <p:cNvSpPr txBox="1"/>
          <p:nvPr>
            <p:ph idx="1" type="body"/>
          </p:nvPr>
        </p:nvSpPr>
        <p:spPr>
          <a:xfrm>
            <a:off x="1747707" y="4379456"/>
            <a:ext cx="8586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500"/>
              <a:buNone/>
            </a:pPr>
            <a:r>
              <a:rPr b="1" lang="en"/>
              <a:t>setup</a:t>
            </a:r>
            <a:endParaRPr b="1"/>
          </a:p>
        </p:txBody>
      </p:sp>
      <p:pic>
        <p:nvPicPr>
          <p:cNvPr id="320" name="Google Shape;320;p38"/>
          <p:cNvPicPr preferRelativeResize="0"/>
          <p:nvPr/>
        </p:nvPicPr>
        <p:blipFill rotWithShape="1">
          <a:blip r:embed="rId3">
            <a:alphaModFix/>
          </a:blip>
          <a:srcRect b="23776" l="18340" r="0" t="28278"/>
          <a:stretch/>
        </p:blipFill>
        <p:spPr>
          <a:xfrm>
            <a:off x="6043849" y="2165876"/>
            <a:ext cx="2783873" cy="217954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1" name="Google Shape;321;p38"/>
          <p:cNvGrpSpPr/>
          <p:nvPr/>
        </p:nvGrpSpPr>
        <p:grpSpPr>
          <a:xfrm>
            <a:off x="6102112" y="373562"/>
            <a:ext cx="2541587" cy="610225"/>
            <a:chOff x="3748224" y="844350"/>
            <a:chExt cx="2541587" cy="610225"/>
          </a:xfrm>
        </p:grpSpPr>
        <p:pic>
          <p:nvPicPr>
            <p:cNvPr id="322" name="Google Shape;322;p3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748224" y="844350"/>
              <a:ext cx="1881882" cy="6102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3" name="Google Shape;323;p3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768701" y="856329"/>
              <a:ext cx="521111" cy="5862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1"/>
          <p:cNvPicPr preferRelativeResize="0"/>
          <p:nvPr/>
        </p:nvPicPr>
        <p:blipFill rotWithShape="1">
          <a:blip r:embed="rId4">
            <a:alphaModFix/>
          </a:blip>
          <a:srcRect b="0" l="0" r="27246" t="0"/>
          <a:stretch/>
        </p:blipFill>
        <p:spPr>
          <a:xfrm>
            <a:off x="421625" y="400425"/>
            <a:ext cx="2631475" cy="241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9"/>
          <p:cNvSpPr txBox="1"/>
          <p:nvPr>
            <p:ph type="title"/>
          </p:nvPr>
        </p:nvSpPr>
        <p:spPr>
          <a:xfrm>
            <a:off x="265500" y="22634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emlearn</a:t>
            </a:r>
            <a:br>
              <a:rPr lang="en"/>
            </a:br>
            <a:r>
              <a:rPr lang="en"/>
              <a:t>for</a:t>
            </a:r>
            <a:br>
              <a:rPr lang="en"/>
            </a:br>
            <a:r>
              <a:rPr lang="en"/>
              <a:t>MicroPython</a:t>
            </a:r>
            <a:endParaRPr/>
          </a:p>
        </p:txBody>
      </p:sp>
      <p:sp>
        <p:nvSpPr>
          <p:cNvPr id="329" name="Google Shape;329;p39"/>
          <p:cNvSpPr txBox="1"/>
          <p:nvPr>
            <p:ph idx="1" type="subTitle"/>
          </p:nvPr>
        </p:nvSpPr>
        <p:spPr>
          <a:xfrm>
            <a:off x="265500" y="37571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330" name="Google Shape;330;p39"/>
          <p:cNvSpPr txBox="1"/>
          <p:nvPr>
            <p:ph idx="2" type="body"/>
          </p:nvPr>
        </p:nvSpPr>
        <p:spPr>
          <a:xfrm>
            <a:off x="4939500" y="724075"/>
            <a:ext cx="38697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Python is the lingua franca</a:t>
            </a:r>
            <a:br>
              <a:rPr lang="en"/>
            </a:br>
            <a:r>
              <a:rPr lang="en"/>
              <a:t>for Machine Learning </a:t>
            </a:r>
            <a:br>
              <a:rPr lang="en"/>
            </a:br>
            <a:br>
              <a:rPr lang="en"/>
            </a:br>
            <a:r>
              <a:rPr lang="en"/>
              <a:t>How can we enable people to build TinyML solution also using Python?</a:t>
            </a:r>
            <a:endParaRPr/>
          </a:p>
        </p:txBody>
      </p:sp>
      <p:pic>
        <p:nvPicPr>
          <p:cNvPr id="331" name="Google Shape;33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1525" y="794913"/>
            <a:ext cx="1882446" cy="610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MicroPython - Introduction</a:t>
            </a:r>
            <a:endParaRPr/>
          </a:p>
        </p:txBody>
      </p:sp>
      <p:sp>
        <p:nvSpPr>
          <p:cNvPr id="337" name="Google Shape;337;p40"/>
          <p:cNvSpPr txBox="1"/>
          <p:nvPr>
            <p:ph idx="1" type="body"/>
          </p:nvPr>
        </p:nvSpPr>
        <p:spPr>
          <a:xfrm>
            <a:off x="311700" y="1152475"/>
            <a:ext cx="8520600" cy="38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Implements a subset of Python 3.x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devices with 16 kB+ RAM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Supports 8+ microcontroller families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 compatible with CPython as possible, within constraints.</a:t>
            </a:r>
            <a:br>
              <a:rPr lang="en"/>
            </a:br>
            <a:r>
              <a:rPr b="1" lang="en"/>
              <a:t>No CFFI or C module compatibility!</a:t>
            </a:r>
            <a:br>
              <a:rPr lang="en"/>
            </a:br>
            <a:r>
              <a:rPr lang="en"/>
              <a:t>TLDR: Small .py scripts will mostly work with minor mods</a:t>
            </a:r>
            <a:br>
              <a:rPr lang="en"/>
            </a:br>
            <a:r>
              <a:rPr lang="en"/>
              <a:t>But not PyData stack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“mip” p</a:t>
            </a:r>
            <a:r>
              <a:rPr lang="en"/>
              <a:t>ackage manager</a:t>
            </a:r>
            <a:br>
              <a:rPr lang="en"/>
            </a:br>
            <a:r>
              <a:rPr b="1" lang="en"/>
              <a:t>Can load C modules at runtime!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More info:</a:t>
            </a:r>
            <a:r>
              <a:rPr b="1" lang="en"/>
              <a:t> </a:t>
            </a:r>
            <a:r>
              <a:rPr b="1" lang="en" u="sng">
                <a:solidFill>
                  <a:schemeClr val="hlink"/>
                </a:solidFill>
                <a:hlinkClick r:id="rId3"/>
              </a:rPr>
              <a:t>https://micropython.org</a:t>
            </a:r>
            <a:r>
              <a:rPr b="1" lang="en"/>
              <a:t> </a:t>
            </a:r>
            <a:endParaRPr b="1"/>
          </a:p>
        </p:txBody>
      </p:sp>
      <p:pic>
        <p:nvPicPr>
          <p:cNvPr id="338" name="Google Shape;338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84350" y="531725"/>
            <a:ext cx="743850" cy="745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81650" y="393950"/>
            <a:ext cx="2678900" cy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40"/>
          <p:cNvPicPr preferRelativeResize="0"/>
          <p:nvPr/>
        </p:nvPicPr>
        <p:blipFill rotWithShape="1">
          <a:blip r:embed="rId6">
            <a:alphaModFix/>
          </a:blip>
          <a:srcRect b="8651" l="1953" r="60186" t="6696"/>
          <a:stretch/>
        </p:blipFill>
        <p:spPr>
          <a:xfrm>
            <a:off x="6434750" y="3947937"/>
            <a:ext cx="615299" cy="82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4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044075" y="3967863"/>
            <a:ext cx="788225" cy="78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4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164150" y="3967875"/>
            <a:ext cx="788225" cy="788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MicroPython library for emlearn</a:t>
            </a:r>
            <a:endParaRPr/>
          </a:p>
        </p:txBody>
      </p:sp>
      <p:sp>
        <p:nvSpPr>
          <p:cNvPr id="348" name="Google Shape;348;p41"/>
          <p:cNvSpPr txBox="1"/>
          <p:nvPr>
            <p:ph idx="1" type="body"/>
          </p:nvPr>
        </p:nvSpPr>
        <p:spPr>
          <a:xfrm>
            <a:off x="311700" y="1235625"/>
            <a:ext cx="6494700" cy="324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Combine the </a:t>
            </a:r>
            <a:r>
              <a:rPr b="1" lang="en"/>
              <a:t>convenience, familiarity and</a:t>
            </a:r>
            <a:br>
              <a:rPr b="1" lang="en"/>
            </a:br>
            <a:r>
              <a:rPr b="1" lang="en"/>
              <a:t>productivity of Python</a:t>
            </a:r>
            <a:r>
              <a:rPr lang="en"/>
              <a:t> - with the </a:t>
            </a:r>
            <a:r>
              <a:rPr b="1" lang="en"/>
              <a:t>speed of C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Modules installable at runtime (.mpy)</a:t>
            </a:r>
            <a:endParaRPr/>
          </a:p>
        </p:txBody>
      </p:sp>
      <p:sp>
        <p:nvSpPr>
          <p:cNvPr id="349" name="Google Shape;349;p41"/>
          <p:cNvSpPr txBox="1"/>
          <p:nvPr>
            <p:ph idx="4294967295" type="body"/>
          </p:nvPr>
        </p:nvSpPr>
        <p:spPr>
          <a:xfrm>
            <a:off x="361000" y="4714500"/>
            <a:ext cx="48888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800"/>
              <a:buNone/>
            </a:pPr>
            <a:r>
              <a:rPr b="1" lang="en" sz="1400" u="sng">
                <a:solidFill>
                  <a:schemeClr val="hlink"/>
                </a:solidFill>
                <a:hlinkClick r:id="rId3"/>
              </a:rPr>
              <a:t>https://github.com/emlearn/emlearn-micropython/</a:t>
            </a:r>
            <a:r>
              <a:rPr b="1" lang="en" sz="1400"/>
              <a:t> </a:t>
            </a:r>
            <a:endParaRPr b="1" sz="1400"/>
          </a:p>
        </p:txBody>
      </p:sp>
      <p:grpSp>
        <p:nvGrpSpPr>
          <p:cNvPr id="350" name="Google Shape;350;p41"/>
          <p:cNvGrpSpPr/>
          <p:nvPr/>
        </p:nvGrpSpPr>
        <p:grpSpPr>
          <a:xfrm>
            <a:off x="5432300" y="1256750"/>
            <a:ext cx="3464675" cy="1732325"/>
            <a:chOff x="5367625" y="2356650"/>
            <a:chExt cx="3464675" cy="1732325"/>
          </a:xfrm>
        </p:grpSpPr>
        <p:pic>
          <p:nvPicPr>
            <p:cNvPr id="351" name="Google Shape;351;p4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367625" y="2356650"/>
              <a:ext cx="3464675" cy="17323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2" name="Google Shape;352;p41"/>
            <p:cNvSpPr txBox="1"/>
            <p:nvPr/>
          </p:nvSpPr>
          <p:spPr>
            <a:xfrm>
              <a:off x="6822600" y="2496450"/>
              <a:ext cx="2009700" cy="738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dk2"/>
                  </a:solidFill>
                </a:rPr>
                <a:t>5x - 20x faster</a:t>
              </a:r>
              <a:br>
                <a:rPr lang="en" sz="1800">
                  <a:solidFill>
                    <a:schemeClr val="dk2"/>
                  </a:solidFill>
                </a:rPr>
              </a:br>
              <a:r>
                <a:rPr lang="en" sz="1800">
                  <a:solidFill>
                    <a:schemeClr val="dk2"/>
                  </a:solidFill>
                </a:rPr>
                <a:t>than plain Python</a:t>
              </a:r>
              <a:endParaRPr sz="1800">
                <a:solidFill>
                  <a:schemeClr val="dk2"/>
                </a:solidFill>
              </a:endParaRPr>
            </a:p>
          </p:txBody>
        </p:sp>
      </p:grpSp>
      <p:pic>
        <p:nvPicPr>
          <p:cNvPr id="353" name="Google Shape;353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46913" y="426250"/>
            <a:ext cx="1882446" cy="610225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41"/>
          <p:cNvSpPr txBox="1"/>
          <p:nvPr>
            <p:ph idx="1" type="body"/>
          </p:nvPr>
        </p:nvSpPr>
        <p:spPr>
          <a:xfrm>
            <a:off x="275775" y="2955850"/>
            <a:ext cx="8202600" cy="17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935"/>
              <a:buFont typeface="Arial"/>
              <a:buNone/>
            </a:pPr>
            <a:r>
              <a:rPr lang="en" sz="1430"/>
              <a:t>emlearn_iir</a:t>
            </a:r>
            <a:r>
              <a:rPr b="1" lang="en" sz="1430"/>
              <a:t>				</a:t>
            </a:r>
            <a:r>
              <a:rPr lang="en" sz="1430"/>
              <a:t>Infinite Impulse Response filters			</a:t>
            </a:r>
            <a:br>
              <a:rPr b="1" lang="en" sz="1430"/>
            </a:br>
            <a:r>
              <a:rPr b="1" lang="en" sz="1430"/>
              <a:t>	</a:t>
            </a:r>
            <a:r>
              <a:rPr lang="en" sz="1430"/>
              <a:t>emlearn_trees			Random Forest</a:t>
            </a:r>
            <a:br>
              <a:rPr lang="en" sz="1430"/>
            </a:br>
            <a:r>
              <a:rPr lang="en" sz="1430"/>
              <a:t>	emlearn_fft				Fast Fourier Transform</a:t>
            </a:r>
            <a:br>
              <a:rPr lang="en" sz="1430"/>
            </a:br>
            <a:r>
              <a:rPr lang="en" sz="1430"/>
              <a:t>	emlearn_cnn  			Convolutional Neural Networks		</a:t>
            </a:r>
            <a:r>
              <a:rPr b="1" lang="en" sz="1430"/>
              <a:t>Image classification+</a:t>
            </a:r>
            <a:br>
              <a:rPr lang="en" sz="1430"/>
            </a:br>
            <a:r>
              <a:rPr lang="en" sz="1430"/>
              <a:t>	emlearn_neighbors		K-nearest Neighbors				</a:t>
            </a:r>
            <a:r>
              <a:rPr b="1" lang="en" sz="1430"/>
              <a:t>On-device learning</a:t>
            </a:r>
            <a:endParaRPr sz="143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Install &amp; Export</a:t>
            </a:r>
            <a:r>
              <a:rPr lang="en"/>
              <a:t> model</a:t>
            </a:r>
            <a:endParaRPr/>
          </a:p>
        </p:txBody>
      </p:sp>
      <p:sp>
        <p:nvSpPr>
          <p:cNvPr id="360" name="Google Shape;360;p42"/>
          <p:cNvSpPr txBox="1"/>
          <p:nvPr/>
        </p:nvSpPr>
        <p:spPr>
          <a:xfrm>
            <a:off x="383275" y="1276900"/>
            <a:ext cx="6273600" cy="1262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73A49"/>
                </a:solidFill>
              </a:rPr>
              <a:t>import</a:t>
            </a:r>
            <a:r>
              <a:rPr lang="en">
                <a:solidFill>
                  <a:schemeClr val="dk1"/>
                </a:solidFill>
              </a:rPr>
              <a:t> </a:t>
            </a:r>
            <a:r>
              <a:rPr b="1" lang="en">
                <a:solidFill>
                  <a:schemeClr val="dk1"/>
                </a:solidFill>
              </a:rPr>
              <a:t>emlearn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estimator = train_model() 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converted = </a:t>
            </a:r>
            <a:r>
              <a:rPr b="1" lang="en">
                <a:solidFill>
                  <a:schemeClr val="dk1"/>
                </a:solidFill>
              </a:rPr>
              <a:t>emlearn.convert</a:t>
            </a:r>
            <a:r>
              <a:rPr lang="en">
                <a:solidFill>
                  <a:schemeClr val="dk1"/>
                </a:solidFill>
              </a:rPr>
              <a:t>(estimator)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converted</a:t>
            </a:r>
            <a:r>
              <a:rPr b="1" lang="en">
                <a:solidFill>
                  <a:schemeClr val="dk1"/>
                </a:solidFill>
              </a:rPr>
              <a:t>.save</a:t>
            </a:r>
            <a:r>
              <a:rPr lang="en">
                <a:solidFill>
                  <a:schemeClr val="dk1"/>
                </a:solidFill>
              </a:rPr>
              <a:t>(name=</a:t>
            </a:r>
            <a:r>
              <a:rPr lang="en">
                <a:solidFill>
                  <a:srgbClr val="032F62"/>
                </a:solidFill>
              </a:rPr>
              <a:t>'gesture'</a:t>
            </a:r>
            <a:r>
              <a:rPr lang="en">
                <a:solidFill>
                  <a:schemeClr val="dk1"/>
                </a:solidFill>
              </a:rPr>
              <a:t>, </a:t>
            </a:r>
            <a:r>
              <a:rPr lang="en">
                <a:solidFill>
                  <a:srgbClr val="E36209"/>
                </a:solidFill>
              </a:rPr>
              <a:t>format</a:t>
            </a:r>
            <a:r>
              <a:rPr lang="en">
                <a:solidFill>
                  <a:schemeClr val="dk1"/>
                </a:solidFill>
              </a:rPr>
              <a:t>=’csv’, file=</a:t>
            </a:r>
            <a:r>
              <a:rPr lang="en">
                <a:solidFill>
                  <a:srgbClr val="032F62"/>
                </a:solidFill>
              </a:rPr>
              <a:t>'</a:t>
            </a:r>
            <a:r>
              <a:rPr b="1" lang="en">
                <a:solidFill>
                  <a:srgbClr val="032F62"/>
                </a:solidFill>
              </a:rPr>
              <a:t>gesture_model.csv</a:t>
            </a:r>
            <a:r>
              <a:rPr lang="en">
                <a:solidFill>
                  <a:srgbClr val="032F62"/>
                </a:solidFill>
              </a:rPr>
              <a:t>'</a:t>
            </a:r>
            <a:r>
              <a:rPr lang="en">
                <a:solidFill>
                  <a:schemeClr val="dk1"/>
                </a:solidFill>
              </a:rPr>
              <a:t>)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61" name="Google Shape;361;p42"/>
          <p:cNvSpPr txBox="1"/>
          <p:nvPr>
            <p:ph idx="1" type="body"/>
          </p:nvPr>
        </p:nvSpPr>
        <p:spPr>
          <a:xfrm>
            <a:off x="311700" y="2724775"/>
            <a:ext cx="8520600" cy="92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Copy model to device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</a:rPr>
              <a:t>mpremote fs cp </a:t>
            </a:r>
            <a:r>
              <a:rPr b="1" lang="en" sz="1400">
                <a:solidFill>
                  <a:schemeClr val="dk1"/>
                </a:solidFill>
              </a:rPr>
              <a:t>gesture_model.csv</a:t>
            </a:r>
            <a:r>
              <a:rPr lang="en" sz="1400">
                <a:solidFill>
                  <a:schemeClr val="dk1"/>
                </a:solidFill>
              </a:rPr>
              <a:t> :  </a:t>
            </a:r>
            <a:endParaRPr sz="1400">
              <a:solidFill>
                <a:schemeClr val="dk1"/>
              </a:solidFill>
            </a:endParaRPr>
          </a:p>
        </p:txBody>
      </p:sp>
      <p:sp>
        <p:nvSpPr>
          <p:cNvPr id="362" name="Google Shape;362;p42"/>
          <p:cNvSpPr txBox="1"/>
          <p:nvPr>
            <p:ph idx="1" type="body"/>
          </p:nvPr>
        </p:nvSpPr>
        <p:spPr>
          <a:xfrm>
            <a:off x="4243650" y="1276900"/>
            <a:ext cx="236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Export model on PC</a:t>
            </a:r>
            <a:endParaRPr/>
          </a:p>
        </p:txBody>
      </p:sp>
      <p:sp>
        <p:nvSpPr>
          <p:cNvPr id="363" name="Google Shape;363;p42"/>
          <p:cNvSpPr txBox="1"/>
          <p:nvPr/>
        </p:nvSpPr>
        <p:spPr>
          <a:xfrm>
            <a:off x="311700" y="3839050"/>
            <a:ext cx="72741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C</a:t>
            </a:r>
            <a:r>
              <a:rPr lang="en" sz="1800">
                <a:solidFill>
                  <a:schemeClr val="dk1"/>
                </a:solidFill>
              </a:rPr>
              <a:t>opy library to device</a:t>
            </a:r>
            <a:endParaRPr sz="1800">
              <a:solidFill>
                <a:schemeClr val="dk1"/>
              </a:solidFill>
            </a:endParaRPr>
          </a:p>
          <a:p>
            <a:pPr indent="45720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i="1" lang="en">
                <a:solidFill>
                  <a:schemeClr val="dk1"/>
                </a:solidFill>
              </a:rPr>
              <a:t>mpremote mip install</a:t>
            </a:r>
            <a:r>
              <a:rPr i="1" lang="en">
                <a:solidFill>
                  <a:schemeClr val="dk1"/>
                </a:solidFill>
              </a:rPr>
              <a:t> https://emlearn.github.io/...../</a:t>
            </a:r>
            <a:r>
              <a:rPr b="1" i="1" lang="en">
                <a:solidFill>
                  <a:schemeClr val="dk1"/>
                </a:solidFill>
              </a:rPr>
              <a:t>xtensawin</a:t>
            </a:r>
            <a:r>
              <a:rPr i="1" lang="en">
                <a:solidFill>
                  <a:schemeClr val="dk1"/>
                </a:solidFill>
              </a:rPr>
              <a:t>_</a:t>
            </a:r>
            <a:r>
              <a:rPr b="1" i="1" lang="en">
                <a:solidFill>
                  <a:schemeClr val="dk1"/>
                </a:solidFill>
              </a:rPr>
              <a:t>6.2</a:t>
            </a:r>
            <a:r>
              <a:rPr i="1" lang="en">
                <a:solidFill>
                  <a:schemeClr val="dk1"/>
                </a:solidFill>
              </a:rPr>
              <a:t>/emltrees.mpy </a:t>
            </a:r>
            <a:endParaRPr/>
          </a:p>
        </p:txBody>
      </p:sp>
      <p:sp>
        <p:nvSpPr>
          <p:cNvPr id="364" name="Google Shape;364;p42"/>
          <p:cNvSpPr txBox="1"/>
          <p:nvPr/>
        </p:nvSpPr>
        <p:spPr>
          <a:xfrm>
            <a:off x="4838250" y="3482375"/>
            <a:ext cx="1866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>
                <a:solidFill>
                  <a:srgbClr val="38761D"/>
                </a:solidFill>
              </a:rPr>
              <a:t>Prebuilt binary</a:t>
            </a:r>
            <a:br>
              <a:rPr lang="en">
                <a:solidFill>
                  <a:srgbClr val="38761D"/>
                </a:solidFill>
              </a:rPr>
            </a:br>
            <a:r>
              <a:rPr lang="en">
                <a:solidFill>
                  <a:srgbClr val="38761D"/>
                </a:solidFill>
              </a:rPr>
              <a:t>No need to setup</a:t>
            </a:r>
            <a:br>
              <a:rPr lang="en">
                <a:solidFill>
                  <a:srgbClr val="38761D"/>
                </a:solidFill>
              </a:rPr>
            </a:br>
            <a:r>
              <a:rPr lang="en">
                <a:solidFill>
                  <a:srgbClr val="38761D"/>
                </a:solidFill>
              </a:rPr>
              <a:t>C toolchain and SDK</a:t>
            </a:r>
            <a:endParaRPr>
              <a:solidFill>
                <a:srgbClr val="38761D"/>
              </a:solidFill>
            </a:endParaRPr>
          </a:p>
        </p:txBody>
      </p:sp>
      <p:pic>
        <p:nvPicPr>
          <p:cNvPr id="365" name="Google Shape;365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46913" y="426250"/>
            <a:ext cx="1882446" cy="610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Load model &amp; run</a:t>
            </a:r>
            <a:endParaRPr/>
          </a:p>
        </p:txBody>
      </p:sp>
      <p:sp>
        <p:nvSpPr>
          <p:cNvPr id="371" name="Google Shape;371;p43"/>
          <p:cNvSpPr txBox="1"/>
          <p:nvPr/>
        </p:nvSpPr>
        <p:spPr>
          <a:xfrm>
            <a:off x="390450" y="1276900"/>
            <a:ext cx="6057300" cy="16932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D73A49"/>
                </a:solidFill>
              </a:rPr>
              <a:t>import</a:t>
            </a:r>
            <a:r>
              <a:rPr lang="en">
                <a:solidFill>
                  <a:schemeClr val="dk1"/>
                </a:solidFill>
              </a:rPr>
              <a:t> emltrees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A737D"/>
                </a:solidFill>
              </a:rPr>
              <a:t># Instantiate model. Capacity for trees, decision nodes, classes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model = </a:t>
            </a:r>
            <a:r>
              <a:rPr b="1" lang="en">
                <a:solidFill>
                  <a:schemeClr val="dk1"/>
                </a:solidFill>
              </a:rPr>
              <a:t>emltrees.new</a:t>
            </a:r>
            <a:r>
              <a:rPr lang="en">
                <a:solidFill>
                  <a:schemeClr val="dk1"/>
                </a:solidFill>
              </a:rPr>
              <a:t>(</a:t>
            </a:r>
            <a:r>
              <a:rPr lang="en">
                <a:solidFill>
                  <a:srgbClr val="005CC5"/>
                </a:solidFill>
              </a:rPr>
              <a:t>20</a:t>
            </a:r>
            <a:r>
              <a:rPr lang="en">
                <a:solidFill>
                  <a:schemeClr val="dk1"/>
                </a:solidFill>
              </a:rPr>
              <a:t>, </a:t>
            </a:r>
            <a:r>
              <a:rPr lang="en">
                <a:solidFill>
                  <a:srgbClr val="005CC5"/>
                </a:solidFill>
              </a:rPr>
              <a:t>200</a:t>
            </a:r>
            <a:r>
              <a:rPr lang="en">
                <a:solidFill>
                  <a:schemeClr val="dk1"/>
                </a:solidFill>
              </a:rPr>
              <a:t>, </a:t>
            </a:r>
            <a:r>
              <a:rPr lang="en">
                <a:solidFill>
                  <a:srgbClr val="005CC5"/>
                </a:solidFill>
              </a:rPr>
              <a:t>10</a:t>
            </a:r>
            <a:r>
              <a:rPr lang="en">
                <a:solidFill>
                  <a:schemeClr val="dk1"/>
                </a:solidFill>
              </a:rPr>
              <a:t>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A737D"/>
                </a:solidFill>
              </a:rPr>
              <a:t># Load model "weights"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73A49"/>
                </a:solidFill>
              </a:rPr>
              <a:t>with</a:t>
            </a:r>
            <a:r>
              <a:rPr lang="en">
                <a:solidFill>
                  <a:schemeClr val="dk1"/>
                </a:solidFill>
              </a:rPr>
              <a:t> </a:t>
            </a:r>
            <a:r>
              <a:rPr lang="en">
                <a:solidFill>
                  <a:srgbClr val="E36209"/>
                </a:solidFill>
              </a:rPr>
              <a:t>open</a:t>
            </a:r>
            <a:r>
              <a:rPr lang="en">
                <a:solidFill>
                  <a:schemeClr val="dk1"/>
                </a:solidFill>
              </a:rPr>
              <a:t>(</a:t>
            </a:r>
            <a:r>
              <a:rPr lang="en">
                <a:solidFill>
                  <a:srgbClr val="032F62"/>
                </a:solidFill>
              </a:rPr>
              <a:t>'</a:t>
            </a:r>
            <a:r>
              <a:rPr b="1" lang="en">
                <a:solidFill>
                  <a:srgbClr val="032F62"/>
                </a:solidFill>
              </a:rPr>
              <a:t>gesture_model.csv</a:t>
            </a:r>
            <a:r>
              <a:rPr lang="en">
                <a:solidFill>
                  <a:srgbClr val="032F62"/>
                </a:solidFill>
              </a:rPr>
              <a:t>'</a:t>
            </a:r>
            <a:r>
              <a:rPr lang="en">
                <a:solidFill>
                  <a:schemeClr val="dk1"/>
                </a:solidFill>
              </a:rPr>
              <a:t>) </a:t>
            </a:r>
            <a:r>
              <a:rPr lang="en">
                <a:solidFill>
                  <a:srgbClr val="D73A49"/>
                </a:solidFill>
              </a:rPr>
              <a:t>as</a:t>
            </a:r>
            <a:r>
              <a:rPr lang="en">
                <a:solidFill>
                  <a:schemeClr val="dk1"/>
                </a:solidFill>
              </a:rPr>
              <a:t> f: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    </a:t>
            </a:r>
            <a:r>
              <a:rPr b="1" lang="en">
                <a:solidFill>
                  <a:schemeClr val="dk1"/>
                </a:solidFill>
              </a:rPr>
              <a:t>emltrees.load_model</a:t>
            </a:r>
            <a:r>
              <a:rPr lang="en">
                <a:solidFill>
                  <a:schemeClr val="dk1"/>
                </a:solidFill>
              </a:rPr>
              <a:t>(model, f)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72" name="Google Shape;372;p43"/>
          <p:cNvSpPr txBox="1"/>
          <p:nvPr>
            <p:ph idx="1" type="body"/>
          </p:nvPr>
        </p:nvSpPr>
        <p:spPr>
          <a:xfrm>
            <a:off x="3809550" y="2487150"/>
            <a:ext cx="2638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35"/>
              <a:buFont typeface="Arial"/>
              <a:buNone/>
            </a:pPr>
            <a:r>
              <a:rPr lang="en" sz="1829"/>
              <a:t>Load model on device</a:t>
            </a:r>
            <a:endParaRPr sz="1829"/>
          </a:p>
        </p:txBody>
      </p:sp>
      <p:sp>
        <p:nvSpPr>
          <p:cNvPr id="373" name="Google Shape;373;p43"/>
          <p:cNvSpPr txBox="1"/>
          <p:nvPr/>
        </p:nvSpPr>
        <p:spPr>
          <a:xfrm>
            <a:off x="390450" y="3229275"/>
            <a:ext cx="6057300" cy="15393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A737D"/>
                </a:solidFill>
              </a:rPr>
              <a:t># Read sensor data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sensor.fifo_read(samples)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A737D"/>
                </a:solidFill>
              </a:rPr>
              <a:t># Preprocess features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preprocessor.run(samples, features)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A737D"/>
                </a:solidFill>
              </a:rPr>
              <a:t># Run model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out = </a:t>
            </a:r>
            <a:r>
              <a:rPr b="1" lang="en" sz="1100">
                <a:solidFill>
                  <a:schemeClr val="dk1"/>
                </a:solidFill>
              </a:rPr>
              <a:t>model.predict</a:t>
            </a:r>
            <a:r>
              <a:rPr lang="en" sz="1100">
                <a:solidFill>
                  <a:schemeClr val="dk1"/>
                </a:solidFill>
              </a:rPr>
              <a:t>(features)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74" name="Google Shape;374;p43"/>
          <p:cNvSpPr txBox="1"/>
          <p:nvPr>
            <p:ph idx="1" type="body"/>
          </p:nvPr>
        </p:nvSpPr>
        <p:spPr>
          <a:xfrm>
            <a:off x="3753600" y="4321050"/>
            <a:ext cx="2638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35"/>
              <a:buFont typeface="Arial"/>
              <a:buNone/>
            </a:pPr>
            <a:r>
              <a:rPr lang="en" sz="1829"/>
              <a:t>Run inference</a:t>
            </a:r>
            <a:endParaRPr sz="1829"/>
          </a:p>
        </p:txBody>
      </p:sp>
      <p:pic>
        <p:nvPicPr>
          <p:cNvPr id="375" name="Google Shape;375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46913" y="426250"/>
            <a:ext cx="1882446" cy="610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44"/>
          <p:cNvSpPr txBox="1"/>
          <p:nvPr>
            <p:ph type="title"/>
          </p:nvPr>
        </p:nvSpPr>
        <p:spPr>
          <a:xfrm>
            <a:off x="265500" y="22634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Outro</a:t>
            </a:r>
            <a:endParaRPr/>
          </a:p>
        </p:txBody>
      </p:sp>
      <p:sp>
        <p:nvSpPr>
          <p:cNvPr id="381" name="Google Shape;381;p44"/>
          <p:cNvSpPr txBox="1"/>
          <p:nvPr>
            <p:ph idx="1" type="subTitle"/>
          </p:nvPr>
        </p:nvSpPr>
        <p:spPr>
          <a:xfrm>
            <a:off x="265500" y="37571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382" name="Google Shape;382;p44"/>
          <p:cNvSpPr txBox="1"/>
          <p:nvPr>
            <p:ph idx="2" type="body"/>
          </p:nvPr>
        </p:nvSpPr>
        <p:spPr>
          <a:xfrm>
            <a:off x="4939500" y="724075"/>
            <a:ext cx="38697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pic>
        <p:nvPicPr>
          <p:cNvPr id="383" name="Google Shape;383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6175" y="890425"/>
            <a:ext cx="743850" cy="745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45"/>
          <p:cNvSpPr txBox="1"/>
          <p:nvPr>
            <p:ph type="title"/>
          </p:nvPr>
        </p:nvSpPr>
        <p:spPr>
          <a:xfrm>
            <a:off x="311700" y="555600"/>
            <a:ext cx="28080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7500" spcFirstLastPara="1" rIns="67500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Lato Black"/>
              <a:buNone/>
            </a:pPr>
            <a:r>
              <a:rPr lang="en"/>
              <a:t>Summary</a:t>
            </a:r>
            <a:endParaRPr/>
          </a:p>
        </p:txBody>
      </p:sp>
      <p:sp>
        <p:nvSpPr>
          <p:cNvPr id="389" name="Google Shape;389;p45"/>
          <p:cNvSpPr txBox="1"/>
          <p:nvPr>
            <p:ph idx="1" type="body"/>
          </p:nvPr>
        </p:nvSpPr>
        <p:spPr>
          <a:xfrm>
            <a:off x="311700" y="1008600"/>
            <a:ext cx="8280300" cy="35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 sz="2400"/>
              <a:t>Machine Learning used in embedded</a:t>
            </a:r>
            <a:r>
              <a:rPr lang="en" sz="2400"/>
              <a:t> systems</a:t>
            </a:r>
            <a:br>
              <a:rPr lang="en" sz="2400"/>
            </a:br>
            <a:r>
              <a:rPr lang="en" sz="2400"/>
              <a:t>to </a:t>
            </a:r>
            <a:r>
              <a:rPr b="1" lang="en" sz="2400"/>
              <a:t>automatically analyze sensor data</a:t>
            </a:r>
            <a:endParaRPr b="1" sz="24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600"/>
          </a:p>
          <a:p>
            <a:pPr indent="-381000" lvl="0" marL="457200" rtl="0" algn="l">
              <a:spcBef>
                <a:spcPts val="1200"/>
              </a:spcBef>
              <a:spcAft>
                <a:spcPts val="0"/>
              </a:spcAft>
              <a:buSzPts val="2400"/>
              <a:buAutoNum type="arabicPeriod"/>
            </a:pPr>
            <a:r>
              <a:rPr lang="en" sz="2400"/>
              <a:t>Practical applications possible with just a</a:t>
            </a:r>
            <a:br>
              <a:rPr lang="en" sz="2400"/>
            </a:br>
            <a:r>
              <a:rPr b="1" lang="en" sz="2400"/>
              <a:t>kilo-bytes</a:t>
            </a:r>
            <a:r>
              <a:rPr b="1" lang="en" sz="2400"/>
              <a:t> RAM</a:t>
            </a:r>
            <a:r>
              <a:rPr lang="en" sz="2400"/>
              <a:t>, </a:t>
            </a:r>
            <a:r>
              <a:rPr b="1" lang="en" sz="2400"/>
              <a:t>milli-watts of power</a:t>
            </a:r>
            <a:r>
              <a:rPr lang="en" sz="2400"/>
              <a:t>, </a:t>
            </a:r>
            <a:r>
              <a:rPr b="1" lang="en" sz="2400"/>
              <a:t>couple</a:t>
            </a:r>
            <a:r>
              <a:rPr lang="en" sz="2400"/>
              <a:t> </a:t>
            </a:r>
            <a:r>
              <a:rPr b="1" lang="en" sz="2400"/>
              <a:t>dollars</a:t>
            </a:r>
            <a:endParaRPr b="1" sz="24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600"/>
          </a:p>
          <a:p>
            <a:pPr indent="-381000" lvl="0" marL="457200" rtl="0" algn="l">
              <a:spcBef>
                <a:spcPts val="1200"/>
              </a:spcBef>
              <a:spcAft>
                <a:spcPts val="0"/>
              </a:spcAft>
              <a:buSzPts val="2400"/>
              <a:buAutoNum type="arabicPeriod"/>
            </a:pPr>
            <a:r>
              <a:rPr b="1" lang="en" sz="2400"/>
              <a:t>e</a:t>
            </a:r>
            <a:r>
              <a:rPr b="1" lang="en" sz="2400"/>
              <a:t>mlearn</a:t>
            </a:r>
            <a:r>
              <a:rPr lang="en" sz="2400"/>
              <a:t> is an open-source project</a:t>
            </a:r>
            <a:br>
              <a:rPr b="1" lang="en" sz="2400"/>
            </a:br>
            <a:r>
              <a:rPr lang="en" sz="2400"/>
              <a:t>to help </a:t>
            </a:r>
            <a:r>
              <a:rPr b="1" lang="en" sz="2400"/>
              <a:t>deploy ML models to microcontrollers</a:t>
            </a:r>
            <a:br>
              <a:rPr b="1" lang="en" sz="2400"/>
            </a:br>
            <a:r>
              <a:rPr lang="en" sz="2400"/>
              <a:t>- running </a:t>
            </a:r>
            <a:r>
              <a:rPr b="1" lang="en" sz="2400"/>
              <a:t>C</a:t>
            </a:r>
            <a:r>
              <a:rPr lang="en" sz="2400"/>
              <a:t> or </a:t>
            </a:r>
            <a:r>
              <a:rPr b="1" lang="en" sz="2400"/>
              <a:t>MicroPython</a:t>
            </a:r>
            <a:endParaRPr b="1" sz="2400"/>
          </a:p>
        </p:txBody>
      </p:sp>
      <p:pic>
        <p:nvPicPr>
          <p:cNvPr id="390" name="Google Shape;390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84350" y="531725"/>
            <a:ext cx="743850" cy="745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46"/>
          <p:cNvSpPr txBox="1"/>
          <p:nvPr>
            <p:ph type="title"/>
          </p:nvPr>
        </p:nvSpPr>
        <p:spPr>
          <a:xfrm>
            <a:off x="311700" y="445025"/>
            <a:ext cx="8520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7500" spcFirstLastPara="1" rIns="67500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Lato Black"/>
              <a:buNone/>
            </a:pPr>
            <a:r>
              <a:rPr lang="en"/>
              <a:t>More resources</a:t>
            </a:r>
            <a:endParaRPr/>
          </a:p>
        </p:txBody>
      </p:sp>
      <p:sp>
        <p:nvSpPr>
          <p:cNvPr id="396" name="Google Shape;396;p46"/>
          <p:cNvSpPr txBox="1"/>
          <p:nvPr>
            <p:ph idx="4294967295" type="body"/>
          </p:nvPr>
        </p:nvSpPr>
        <p:spPr>
          <a:xfrm>
            <a:off x="311700" y="902225"/>
            <a:ext cx="8520600" cy="39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35"/>
              <a:buFont typeface="Arial"/>
              <a:buNone/>
            </a:pPr>
            <a:r>
              <a:rPr lang="en"/>
              <a:t>Official </a:t>
            </a:r>
            <a:r>
              <a:rPr lang="en"/>
              <a:t>documentation</a:t>
            </a:r>
            <a:br>
              <a:rPr lang="en"/>
            </a:br>
            <a:r>
              <a:rPr lang="en" sz="1430" u="sng">
                <a:solidFill>
                  <a:schemeClr val="hlink"/>
                </a:solidFill>
                <a:hlinkClick r:id="rId3"/>
              </a:rPr>
              <a:t>https://emlearn-micropython.readthedocs.io</a:t>
            </a:r>
            <a:r>
              <a:rPr lang="en" sz="1430"/>
              <a:t> </a:t>
            </a:r>
            <a:br>
              <a:rPr lang="en" sz="1430"/>
            </a:br>
            <a:r>
              <a:rPr lang="en" sz="1430" u="sng">
                <a:solidFill>
                  <a:schemeClr val="hlink"/>
                </a:solidFill>
                <a:hlinkClick r:id="rId4"/>
              </a:rPr>
              <a:t>https://emlearn.readthedocs.io</a:t>
            </a:r>
            <a:r>
              <a:rPr lang="en" sz="1430"/>
              <a:t> </a:t>
            </a:r>
            <a:endParaRPr sz="143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935"/>
              <a:buFont typeface="Arial"/>
              <a:buNone/>
            </a:pPr>
            <a:br>
              <a:rPr lang="en" sz="1430"/>
            </a:br>
            <a:r>
              <a:rPr lang="en" sz="1430"/>
              <a:t>PyCon Berlin 2024: </a:t>
            </a:r>
            <a:r>
              <a:rPr b="1" lang="en" sz="1430"/>
              <a:t>Machine Learning on microcontrollers using MicroPython and emlearn</a:t>
            </a:r>
            <a:br>
              <a:rPr lang="en" sz="1430"/>
            </a:br>
            <a:r>
              <a:rPr lang="en" sz="1430" u="sng">
                <a:solidFill>
                  <a:schemeClr val="hlink"/>
                </a:solidFill>
                <a:hlinkClick r:id="rId5"/>
              </a:rPr>
              <a:t>https://www.youtube.com/watch?v=S3GjLr0ZIE0</a:t>
            </a:r>
            <a:r>
              <a:rPr lang="en" sz="1430"/>
              <a:t> </a:t>
            </a:r>
            <a:br>
              <a:rPr lang="en" sz="1430"/>
            </a:br>
            <a:br>
              <a:rPr lang="en" sz="1430"/>
            </a:br>
            <a:r>
              <a:rPr lang="en" sz="1430"/>
              <a:t>TinyML EMEA 2024: </a:t>
            </a:r>
            <a:r>
              <a:rPr b="1" lang="en" sz="1430"/>
              <a:t>emlearn - scikit-learn for microcontrollers and embedded systems</a:t>
            </a:r>
            <a:br>
              <a:rPr b="1" lang="en" sz="1430"/>
            </a:br>
            <a:r>
              <a:rPr lang="en" sz="1430" u="sng">
                <a:solidFill>
                  <a:schemeClr val="accent5"/>
                </a:solid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https://www.youtube.com/watch?v=LyO5k1VMdOQ</a:t>
            </a:r>
            <a:r>
              <a:rPr lang="en" sz="1430"/>
              <a:t> </a:t>
            </a:r>
            <a:endParaRPr sz="143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935"/>
              <a:buFont typeface="Arial"/>
              <a:buNone/>
            </a:pPr>
            <a:r>
              <a:rPr lang="en" sz="1430"/>
              <a:t>PyData ZA 2024: </a:t>
            </a:r>
            <a:r>
              <a:rPr b="1" lang="en" sz="1430"/>
              <a:t>Sensor data processing on microcontrollers with MicroPython</a:t>
            </a:r>
            <a:br>
              <a:rPr lang="en" sz="1430"/>
            </a:br>
            <a:r>
              <a:rPr lang="en" sz="1430" u="sng">
                <a:solidFill>
                  <a:schemeClr val="hlink"/>
                </a:solidFill>
                <a:hlinkClick r:id="rId7"/>
              </a:rPr>
              <a:t>https://za.pycon.org/talks/31-sensor-data-processing-on-microcontrollers-with-micropython/</a:t>
            </a:r>
            <a:endParaRPr sz="143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935"/>
              <a:buFont typeface="Arial"/>
              <a:buNone/>
            </a:pPr>
            <a:r>
              <a:t/>
            </a:r>
            <a:endParaRPr sz="1430"/>
          </a:p>
        </p:txBody>
      </p:sp>
      <p:pic>
        <p:nvPicPr>
          <p:cNvPr id="397" name="Google Shape;397;p4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784350" y="531725"/>
            <a:ext cx="743850" cy="745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47"/>
          <p:cNvSpPr txBox="1"/>
          <p:nvPr>
            <p:ph type="ctrTitle"/>
          </p:nvPr>
        </p:nvSpPr>
        <p:spPr>
          <a:xfrm>
            <a:off x="311708" y="256088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/>
              <a:t>Milliwatt sized</a:t>
            </a:r>
            <a:br>
              <a:rPr b="1" lang="en" sz="4800"/>
            </a:br>
            <a:r>
              <a:rPr b="1" lang="en" sz="4800"/>
              <a:t>machine learning</a:t>
            </a:r>
            <a:endParaRPr sz="4800"/>
          </a:p>
        </p:txBody>
      </p:sp>
      <p:sp>
        <p:nvSpPr>
          <p:cNvPr id="403" name="Google Shape;403;p47"/>
          <p:cNvSpPr txBox="1"/>
          <p:nvPr>
            <p:ph idx="1" type="subTitle"/>
          </p:nvPr>
        </p:nvSpPr>
        <p:spPr>
          <a:xfrm>
            <a:off x="311700" y="2237112"/>
            <a:ext cx="8520600" cy="105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</a:rPr>
              <a:t>on microcontrollers using emlearn</a:t>
            </a:r>
            <a:endParaRPr b="1" sz="2400">
              <a:solidFill>
                <a:schemeClr val="dk1"/>
              </a:solidFill>
            </a:endParaRPr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br>
              <a:rPr lang="en" sz="2400"/>
            </a:br>
            <a:r>
              <a:rPr b="1" lang="en" sz="2400" u="sng">
                <a:solidFill>
                  <a:schemeClr val="hlink"/>
                </a:solidFill>
                <a:hlinkClick r:id="rId3"/>
              </a:rPr>
              <a:t>https://github.com/emlearn/emlearn</a:t>
            </a:r>
            <a:r>
              <a:rPr b="1" lang="en" sz="2400"/>
              <a:t> </a:t>
            </a:r>
            <a:endParaRPr b="1" sz="2400"/>
          </a:p>
        </p:txBody>
      </p:sp>
      <p:sp>
        <p:nvSpPr>
          <p:cNvPr id="404" name="Google Shape;404;p47"/>
          <p:cNvSpPr txBox="1"/>
          <p:nvPr>
            <p:ph idx="1" type="subTitle"/>
          </p:nvPr>
        </p:nvSpPr>
        <p:spPr>
          <a:xfrm>
            <a:off x="311700" y="3839800"/>
            <a:ext cx="8520600" cy="126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FOSDEM 2025, Brussels</a:t>
            </a:r>
            <a:br>
              <a:rPr lang="en" sz="1800"/>
            </a:br>
            <a:r>
              <a:rPr lang="en" sz="1800"/>
              <a:t>Low level AI hacking devroom</a:t>
            </a:r>
            <a:br>
              <a:rPr lang="en" sz="1800"/>
            </a:br>
            <a:r>
              <a:rPr b="1" lang="en" sz="1800"/>
              <a:t>Jon Nordby </a:t>
            </a:r>
            <a:r>
              <a:rPr b="1" lang="en" sz="1800" u="sng">
                <a:solidFill>
                  <a:schemeClr val="accent5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jononor@gmail.com</a:t>
            </a:r>
            <a:endParaRPr b="1" sz="1800"/>
          </a:p>
        </p:txBody>
      </p:sp>
      <p:pic>
        <p:nvPicPr>
          <p:cNvPr id="405" name="Google Shape;405;p47"/>
          <p:cNvPicPr preferRelativeResize="0"/>
          <p:nvPr/>
        </p:nvPicPr>
        <p:blipFill rotWithShape="1">
          <a:blip r:embed="rId5">
            <a:alphaModFix/>
          </a:blip>
          <a:srcRect b="29" l="0" r="0" t="39"/>
          <a:stretch/>
        </p:blipFill>
        <p:spPr>
          <a:xfrm>
            <a:off x="311693" y="3920788"/>
            <a:ext cx="1053207" cy="105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p47"/>
          <p:cNvPicPr preferRelativeResize="0"/>
          <p:nvPr/>
        </p:nvPicPr>
        <p:blipFill rotWithShape="1">
          <a:blip r:embed="rId6">
            <a:alphaModFix/>
          </a:blip>
          <a:srcRect b="6347" l="15696" r="15997" t="10138"/>
          <a:stretch/>
        </p:blipFill>
        <p:spPr>
          <a:xfrm>
            <a:off x="7001475" y="3814999"/>
            <a:ext cx="1954326" cy="119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4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Bonus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2"/>
          <p:cNvSpPr txBox="1"/>
          <p:nvPr>
            <p:ph type="title"/>
          </p:nvPr>
        </p:nvSpPr>
        <p:spPr>
          <a:xfrm>
            <a:off x="311700" y="555600"/>
            <a:ext cx="28080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7500" spcFirstLastPara="1" rIns="67500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Lato Black"/>
              <a:buNone/>
            </a:pPr>
            <a:r>
              <a:rPr lang="en"/>
              <a:t>Outline / agenda</a:t>
            </a:r>
            <a:endParaRPr/>
          </a:p>
        </p:txBody>
      </p:sp>
      <p:sp>
        <p:nvSpPr>
          <p:cNvPr id="130" name="Google Shape;130;p22"/>
          <p:cNvSpPr txBox="1"/>
          <p:nvPr>
            <p:ph idx="1" type="body"/>
          </p:nvPr>
        </p:nvSpPr>
        <p:spPr>
          <a:xfrm>
            <a:off x="311700" y="1389600"/>
            <a:ext cx="7837500" cy="35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 sz="2400"/>
              <a:t>Why ML on microcontrollers (“</a:t>
            </a:r>
            <a:r>
              <a:rPr b="1" lang="en" sz="2400"/>
              <a:t>TinyML”)</a:t>
            </a:r>
            <a:endParaRPr b="1"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 sz="2400"/>
              <a:t>About</a:t>
            </a:r>
            <a:r>
              <a:rPr b="1" lang="en" sz="2400"/>
              <a:t> </a:t>
            </a:r>
            <a:r>
              <a:rPr lang="en" sz="2400"/>
              <a:t>the </a:t>
            </a:r>
            <a:r>
              <a:rPr b="1" lang="en" sz="2400"/>
              <a:t>emlearn project</a:t>
            </a:r>
            <a:r>
              <a:rPr lang="en" sz="2400"/>
              <a:t> </a:t>
            </a:r>
            <a:endParaRPr b="1"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b="1" lang="en" sz="2400"/>
              <a:t>Projects</a:t>
            </a:r>
            <a:r>
              <a:rPr lang="en" sz="2400"/>
              <a:t> made with emlearn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 sz="2400"/>
              <a:t>Quick how-to for </a:t>
            </a:r>
            <a:r>
              <a:rPr b="1" lang="en" sz="2400"/>
              <a:t>emlearn</a:t>
            </a:r>
            <a:endParaRPr b="1" sz="2400"/>
          </a:p>
        </p:txBody>
      </p:sp>
      <p:pic>
        <p:nvPicPr>
          <p:cNvPr id="131" name="Google Shape;13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84350" y="531725"/>
            <a:ext cx="743850" cy="745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6" name="Google Shape;416;p49"/>
          <p:cNvPicPr preferRelativeResize="0"/>
          <p:nvPr/>
        </p:nvPicPr>
        <p:blipFill rotWithShape="1">
          <a:blip r:embed="rId3">
            <a:alphaModFix/>
          </a:blip>
          <a:srcRect b="16389" l="11556" r="16666" t="15407"/>
          <a:stretch/>
        </p:blipFill>
        <p:spPr>
          <a:xfrm rot="2099982">
            <a:off x="6041457" y="1743762"/>
            <a:ext cx="2464460" cy="1561375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MicroPython - </a:t>
            </a:r>
            <a:r>
              <a:rPr lang="en"/>
              <a:t>Installing</a:t>
            </a:r>
            <a:endParaRPr/>
          </a:p>
        </p:txBody>
      </p:sp>
      <p:sp>
        <p:nvSpPr>
          <p:cNvPr id="418" name="Google Shape;418;p49"/>
          <p:cNvSpPr txBox="1"/>
          <p:nvPr/>
        </p:nvSpPr>
        <p:spPr>
          <a:xfrm>
            <a:off x="311700" y="1134350"/>
            <a:ext cx="6478200" cy="40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Download prebuilt firmware</a:t>
            </a:r>
            <a:br>
              <a:rPr lang="en" sz="1800">
                <a:solidFill>
                  <a:schemeClr val="dk1"/>
                </a:solidFill>
              </a:rPr>
            </a:br>
            <a:r>
              <a:rPr lang="en" u="sng">
                <a:solidFill>
                  <a:schemeClr val="accent5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https://micropython.org/download/?port=esp32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Flash firmware to device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pip install esptool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esptool.py --chip esp32 --port … erase_flash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esptool.py --chip esp32 --port … write_flash -z 0 micropython-v1.17.bin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Connect to device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	</a:t>
            </a:r>
            <a:r>
              <a:rPr lang="en"/>
              <a:t>pip install mpremote</a:t>
            </a:r>
            <a:br>
              <a:rPr lang="en" sz="1800"/>
            </a:br>
            <a:r>
              <a:rPr lang="en" sz="1800"/>
              <a:t>	</a:t>
            </a:r>
            <a:r>
              <a:rPr lang="en"/>
              <a:t>mpremote repl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 sz="1800"/>
            </a:br>
            <a:r>
              <a:rPr lang="en" sz="1800"/>
              <a:t>IDE (optional): Thonny, VS Code, et.c.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19" name="Google Shape;419;p49"/>
          <p:cNvPicPr preferRelativeResize="0"/>
          <p:nvPr/>
        </p:nvPicPr>
        <p:blipFill rotWithShape="1">
          <a:blip r:embed="rId5">
            <a:alphaModFix/>
          </a:blip>
          <a:srcRect b="36019" l="1728" r="31283" t="30538"/>
          <a:stretch/>
        </p:blipFill>
        <p:spPr>
          <a:xfrm>
            <a:off x="3755575" y="3382450"/>
            <a:ext cx="4762375" cy="91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p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784350" y="531725"/>
            <a:ext cx="743850" cy="745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TinyML for MicroPython - comparisons</a:t>
            </a:r>
            <a:endParaRPr/>
          </a:p>
        </p:txBody>
      </p:sp>
      <p:graphicFrame>
        <p:nvGraphicFramePr>
          <p:cNvPr id="426" name="Google Shape;426;p50"/>
          <p:cNvGraphicFramePr/>
          <p:nvPr/>
        </p:nvGraphicFramePr>
        <p:xfrm>
          <a:off x="371988" y="1152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{759A923A-56FC-467F-AC9A-F9656325BD27}</a:tableStyleId>
              </a:tblPr>
              <a:tblGrid>
                <a:gridCol w="1381575"/>
                <a:gridCol w="1910475"/>
                <a:gridCol w="1646025"/>
                <a:gridCol w="1646025"/>
                <a:gridCol w="1646025"/>
              </a:tblGrid>
              <a:tr h="375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/>
                        <a:t>Project</a:t>
                      </a:r>
                      <a:endParaRPr b="1"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/>
                        <a:t>Deployment</a:t>
                      </a:r>
                      <a:endParaRPr b="1"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/>
                        <a:t>Models</a:t>
                      </a:r>
                      <a:endParaRPr b="1"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/>
                        <a:t>Program s</a:t>
                      </a:r>
                      <a:r>
                        <a:rPr b="1" lang="en" sz="1300"/>
                        <a:t>ize</a:t>
                      </a:r>
                      <a:endParaRPr b="1"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/>
                        <a:t>Compute time</a:t>
                      </a:r>
                      <a:endParaRPr b="1" sz="1300"/>
                    </a:p>
                  </a:txBody>
                  <a:tcPr marT="91425" marB="91425" marR="91425" marL="91425"/>
                </a:tc>
              </a:tr>
              <a:tr h="545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emlearn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38761D"/>
                          </a:solidFill>
                        </a:rPr>
                        <a:t>Easy. Native mod .mpy</a:t>
                      </a:r>
                      <a:endParaRPr sz="1300">
                        <a:solidFill>
                          <a:srgbClr val="38761D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DT, RF,</a:t>
                      </a:r>
                      <a:br>
                        <a:rPr lang="en" sz="1300"/>
                      </a:br>
                      <a:r>
                        <a:rPr lang="en" sz="1300"/>
                        <a:t>KNN, CNN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38761D"/>
                          </a:solidFill>
                        </a:rPr>
                        <a:t>Good</a:t>
                      </a:r>
                      <a:endParaRPr sz="1300">
                        <a:solidFill>
                          <a:srgbClr val="38761D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38761D"/>
                          </a:solidFill>
                        </a:rPr>
                        <a:t>Good</a:t>
                      </a:r>
                      <a:endParaRPr sz="1300">
                        <a:solidFill>
                          <a:srgbClr val="38761D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545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everywhereml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38761D"/>
                          </a:solidFill>
                        </a:rPr>
                        <a:t>Easy. Pure Python .py</a:t>
                      </a:r>
                      <a:endParaRPr sz="1300">
                        <a:solidFill>
                          <a:srgbClr val="38761D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DT, RF,</a:t>
                      </a:r>
                      <a:br>
                        <a:rPr lang="en" sz="1300"/>
                      </a:br>
                      <a:r>
                        <a:rPr lang="en" sz="1300">
                          <a:solidFill>
                            <a:schemeClr val="dk1"/>
                          </a:solidFill>
                        </a:rPr>
                        <a:t>SVM, </a:t>
                      </a:r>
                      <a:r>
                        <a:rPr lang="en" sz="1300"/>
                        <a:t>KNN, 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990000"/>
                          </a:solidFill>
                        </a:rPr>
                        <a:t>High with large models</a:t>
                      </a:r>
                      <a:endParaRPr sz="1300">
                        <a:solidFill>
                          <a:srgbClr val="9900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990000"/>
                          </a:solidFill>
                        </a:rPr>
                        <a:t>Poor</a:t>
                      </a:r>
                      <a:endParaRPr sz="1300">
                        <a:solidFill>
                          <a:srgbClr val="990000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545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m2cgen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38761D"/>
                          </a:solidFill>
                        </a:rPr>
                        <a:t>Easy. Pure Python .py</a:t>
                      </a:r>
                      <a:endParaRPr sz="1300">
                        <a:solidFill>
                          <a:srgbClr val="38761D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DT, RF,</a:t>
                      </a:r>
                      <a:br>
                        <a:rPr lang="en" sz="1300"/>
                      </a:br>
                      <a:r>
                        <a:rPr lang="en" sz="1300"/>
                        <a:t>SVM, KNN, MLP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990000"/>
                          </a:solidFill>
                        </a:rPr>
                        <a:t>High with large models</a:t>
                      </a:r>
                      <a:endParaRPr sz="1300">
                        <a:solidFill>
                          <a:srgbClr val="9900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990000"/>
                          </a:solidFill>
                        </a:rPr>
                        <a:t>Poor</a:t>
                      </a:r>
                      <a:endParaRPr sz="1300">
                        <a:solidFill>
                          <a:srgbClr val="990000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4263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OpenMV.tf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CC0000"/>
                          </a:solidFill>
                        </a:rPr>
                        <a:t>Hard. Custom Fork</a:t>
                      </a:r>
                      <a:endParaRPr sz="1300"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CNN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B45F06"/>
                          </a:solidFill>
                        </a:rPr>
                        <a:t>High initial size</a:t>
                      </a:r>
                      <a:endParaRPr sz="1300">
                        <a:solidFill>
                          <a:srgbClr val="B45F06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38761D"/>
                          </a:solidFill>
                        </a:rPr>
                        <a:t>Good</a:t>
                      </a:r>
                      <a:endParaRPr sz="1300">
                        <a:solidFill>
                          <a:srgbClr val="38761D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71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ulab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CC0000"/>
                          </a:solidFill>
                        </a:rPr>
                        <a:t>Hard. User C module</a:t>
                      </a:r>
                      <a:endParaRPr sz="1300"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sng">
                          <a:solidFill>
                            <a:srgbClr val="990000"/>
                          </a:solidFill>
                        </a:rPr>
                        <a:t>(build-your-own)</a:t>
                      </a:r>
                      <a:br>
                        <a:rPr lang="en" sz="1300" u="sng">
                          <a:solidFill>
                            <a:srgbClr val="990000"/>
                          </a:solidFill>
                        </a:rPr>
                      </a:br>
                      <a:r>
                        <a:rPr lang="en" sz="1300" u="sng">
                          <a:solidFill>
                            <a:srgbClr val="990000"/>
                          </a:solidFill>
                        </a:rPr>
                        <a:t>Using nda</a:t>
                      </a:r>
                      <a:r>
                        <a:rPr lang="en" sz="1300" u="sng">
                          <a:solidFill>
                            <a:srgbClr val="990000"/>
                          </a:solidFill>
                        </a:rPr>
                        <a:t>rray primitives</a:t>
                      </a:r>
                      <a:endParaRPr sz="1300" u="sng">
                        <a:solidFill>
                          <a:srgbClr val="9900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B45F06"/>
                          </a:solidFill>
                        </a:rPr>
                        <a:t>High initial size</a:t>
                      </a:r>
                      <a:endParaRPr sz="1300">
                        <a:solidFill>
                          <a:srgbClr val="B45F06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</a:rPr>
                        <a:t>Unknown</a:t>
                      </a:r>
                      <a:br>
                        <a:rPr lang="en" sz="1300">
                          <a:solidFill>
                            <a:schemeClr val="dk1"/>
                          </a:solidFill>
                        </a:rPr>
                      </a:br>
                      <a:r>
                        <a:rPr lang="en" sz="1300">
                          <a:solidFill>
                            <a:schemeClr val="dk1"/>
                          </a:solidFill>
                        </a:rPr>
                        <a:t>(assume good)</a:t>
                      </a:r>
                      <a:endParaRPr sz="13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31" name="Google Shape;431;p51"/>
          <p:cNvGraphicFramePr/>
          <p:nvPr/>
        </p:nvGraphicFramePr>
        <p:xfrm>
          <a:off x="357375" y="14591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{759A923A-56FC-467F-AC9A-F9656325BD27}</a:tableStyleId>
              </a:tblPr>
              <a:tblGrid>
                <a:gridCol w="2363425"/>
                <a:gridCol w="622575"/>
                <a:gridCol w="924425"/>
                <a:gridCol w="1073050"/>
                <a:gridCol w="1431050"/>
                <a:gridCol w="718050"/>
                <a:gridCol w="684575"/>
                <a:gridCol w="735875"/>
              </a:tblGrid>
              <a:tr h="7230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RAM</a:t>
                      </a:r>
                      <a:br>
                        <a:rPr lang="en" sz="1200"/>
                      </a:br>
                      <a:r>
                        <a:rPr lang="en" sz="1200"/>
                        <a:t>(kB)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FLASH</a:t>
                      </a:r>
                      <a:br>
                        <a:rPr lang="en" sz="1200"/>
                      </a:br>
                      <a:r>
                        <a:rPr lang="en" sz="1200"/>
                        <a:t>(kB)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CPU</a:t>
                      </a:r>
                      <a:r>
                        <a:rPr lang="en" sz="1200"/>
                        <a:t> (CoreMark)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IMU</a:t>
                      </a:r>
                      <a:br>
                        <a:rPr lang="en" sz="1200"/>
                      </a:br>
                      <a:r>
                        <a:rPr lang="en" sz="1000"/>
                        <a:t>100 hz</a:t>
                      </a:r>
                      <a:br>
                        <a:rPr lang="en" sz="1000"/>
                      </a:br>
                      <a:r>
                        <a:rPr lang="en" sz="1000"/>
                        <a:t>5 s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Sound</a:t>
                      </a:r>
                      <a:br>
                        <a:rPr lang="en" sz="1200"/>
                      </a:br>
                      <a:r>
                        <a:rPr lang="en" sz="1000"/>
                        <a:t>16 kHz</a:t>
                      </a:r>
                      <a:br>
                        <a:rPr lang="en" sz="1000"/>
                      </a:br>
                      <a:r>
                        <a:rPr lang="en" sz="1000"/>
                        <a:t>1 s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Image</a:t>
                      </a:r>
                      <a:br>
                        <a:rPr lang="en" sz="1200"/>
                      </a:br>
                      <a:r>
                        <a:rPr lang="en" sz="1000"/>
                        <a:t>64x64 px</a:t>
                      </a:r>
                      <a:br>
                        <a:rPr lang="en" sz="1000"/>
                      </a:br>
                      <a:r>
                        <a:rPr lang="en" sz="1000"/>
                        <a:t>1 fps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15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</a:rPr>
                        <a:t>Arduino Uno</a:t>
                      </a:r>
                      <a:endParaRPr b="1" sz="12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ATMega 328 @ 16 Mhz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2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32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4.0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24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b="1" lang="en" sz="2300">
                          <a:solidFill>
                            <a:schemeClr val="dk1"/>
                          </a:solidFill>
                        </a:rPr>
                        <a:t>✓</a:t>
                      </a:r>
                      <a:endParaRPr b="1"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❌</a:t>
                      </a:r>
                      <a:endParaRPr b="1"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❌</a:t>
                      </a:r>
                      <a:endParaRPr b="1"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2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</a:rPr>
                        <a:t>Arduino Nano BLE 33</a:t>
                      </a:r>
                      <a:br>
                        <a:rPr lang="en" sz="1200">
                          <a:solidFill>
                            <a:schemeClr val="dk1"/>
                          </a:solidFill>
                        </a:rPr>
                      </a:br>
                      <a:r>
                        <a:rPr lang="en" sz="1200">
                          <a:solidFill>
                            <a:schemeClr val="dk1"/>
                          </a:solidFill>
                        </a:rPr>
                        <a:t>NRF52840</a:t>
                      </a:r>
                      <a:br>
                        <a:rPr lang="en" sz="1200">
                          <a:solidFill>
                            <a:schemeClr val="dk1"/>
                          </a:solidFill>
                        </a:rPr>
                      </a:br>
                      <a:r>
                        <a:rPr lang="en" sz="1200">
                          <a:solidFill>
                            <a:schemeClr val="dk1"/>
                          </a:solidFill>
                        </a:rPr>
                        <a:t>ARM Cortex M4F @ 64 Mhz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256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1 000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215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24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b="1" lang="en" sz="2300">
                          <a:solidFill>
                            <a:schemeClr val="dk1"/>
                          </a:solidFill>
                        </a:rPr>
                        <a:t>✓</a:t>
                      </a:r>
                      <a:endParaRPr b="1"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24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b="1" lang="en" sz="2300">
                          <a:solidFill>
                            <a:schemeClr val="dk1"/>
                          </a:solidFill>
                        </a:rPr>
                        <a:t>✓</a:t>
                      </a:r>
                      <a:endParaRPr b="1"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❌</a:t>
                      </a:r>
                      <a:endParaRPr b="1"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2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</a:rPr>
                        <a:t>Arduino Nano ESP32</a:t>
                      </a:r>
                      <a:endParaRPr b="1" sz="12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ESP32-S3 @ 240 Mhz</a:t>
                      </a:r>
                      <a:br>
                        <a:rPr lang="en" sz="1200">
                          <a:solidFill>
                            <a:schemeClr val="dk1"/>
                          </a:solidFill>
                        </a:rPr>
                      </a:b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8 000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16 000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/>
                        <a:t>613</a:t>
                      </a:r>
                      <a:br>
                        <a:rPr lang="en" sz="1200"/>
                      </a:br>
                      <a:r>
                        <a:rPr lang="en" sz="1200"/>
                        <a:t>(per core)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24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b="1" lang="en" sz="2300">
                          <a:solidFill>
                            <a:schemeClr val="dk1"/>
                          </a:solidFill>
                        </a:rPr>
                        <a:t>✓</a:t>
                      </a:r>
                      <a:endParaRPr b="1"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24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b="1" lang="en" sz="2300">
                          <a:solidFill>
                            <a:schemeClr val="dk1"/>
                          </a:solidFill>
                        </a:rPr>
                        <a:t>✓</a:t>
                      </a:r>
                      <a:endParaRPr b="1"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2400"/>
                        </a:spcBef>
                        <a:spcAft>
                          <a:spcPts val="6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2300">
                          <a:solidFill>
                            <a:schemeClr val="dk1"/>
                          </a:solidFill>
                        </a:rPr>
                        <a:t>✓</a:t>
                      </a:r>
                      <a:endParaRPr b="1"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2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Teensy 4.0</a:t>
                      </a:r>
                      <a:endParaRPr b="1" sz="12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ARM Cortex M7 @ 600 Mhz</a:t>
                      </a:r>
                      <a:br>
                        <a:rPr lang="en" sz="1200"/>
                      </a:b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1 000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2 000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2313</a:t>
                      </a:r>
                      <a:br>
                        <a:rPr lang="en" sz="1200"/>
                      </a:br>
                      <a:r>
                        <a:rPr lang="en" sz="1200"/>
                        <a:t>(per core)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24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b="1" lang="en" sz="2300">
                          <a:solidFill>
                            <a:schemeClr val="dk1"/>
                          </a:solidFill>
                        </a:rPr>
                        <a:t>✓</a:t>
                      </a:r>
                      <a:endParaRPr b="1"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24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b="1" lang="en" sz="2300">
                          <a:solidFill>
                            <a:schemeClr val="dk1"/>
                          </a:solidFill>
                        </a:rPr>
                        <a:t>✓</a:t>
                      </a:r>
                      <a:endParaRPr b="1"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2400"/>
                        </a:spcBef>
                        <a:spcAft>
                          <a:spcPts val="6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2300">
                          <a:solidFill>
                            <a:schemeClr val="dk1"/>
                          </a:solidFill>
                        </a:rPr>
                        <a:t>✓</a:t>
                      </a:r>
                      <a:endParaRPr b="1"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432" name="Google Shape;432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Task feasibility versus microcontroller type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52"/>
          <p:cNvSpPr txBox="1"/>
          <p:nvPr>
            <p:ph type="title"/>
          </p:nvPr>
        </p:nvSpPr>
        <p:spPr>
          <a:xfrm>
            <a:off x="265500" y="1815350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Tree-based ensembles</a:t>
            </a:r>
            <a:endParaRPr/>
          </a:p>
        </p:txBody>
      </p:sp>
      <p:sp>
        <p:nvSpPr>
          <p:cNvPr id="438" name="Google Shape;438;p52"/>
          <p:cNvSpPr txBox="1"/>
          <p:nvPr>
            <p:ph idx="1" type="subTitle"/>
          </p:nvPr>
        </p:nvSpPr>
        <p:spPr>
          <a:xfrm>
            <a:off x="265500" y="3477400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" name="Google Shape;439;p52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Random Forest / Decision Tree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The most popular model in emlearn</a:t>
            </a:r>
            <a:endParaRPr/>
          </a:p>
        </p:txBody>
      </p:sp>
      <p:pic>
        <p:nvPicPr>
          <p:cNvPr id="440" name="Google Shape;44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6175" y="890425"/>
            <a:ext cx="743850" cy="745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53"/>
          <p:cNvSpPr txBox="1"/>
          <p:nvPr>
            <p:ph idx="1" type="body"/>
          </p:nvPr>
        </p:nvSpPr>
        <p:spPr>
          <a:xfrm>
            <a:off x="311700" y="1152475"/>
            <a:ext cx="8520600" cy="384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scikit-learn decision trees store class probabilities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in leaf-nodes. Size: n_leaves * n_classes * 4 bytes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Consequence: Leaves take a large amount of space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emlearn (since 2019) does </a:t>
            </a:r>
            <a:r>
              <a:rPr b="1" lang="en">
                <a:solidFill>
                  <a:schemeClr val="dk1"/>
                </a:solidFill>
              </a:rPr>
              <a:t>hard majority voting</a:t>
            </a:r>
            <a:r>
              <a:rPr lang="en">
                <a:solidFill>
                  <a:schemeClr val="dk1"/>
                </a:solidFill>
              </a:rPr>
              <a:t> instead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And does </a:t>
            </a:r>
            <a:r>
              <a:rPr b="1" lang="en">
                <a:solidFill>
                  <a:schemeClr val="dk1"/>
                </a:solidFill>
              </a:rPr>
              <a:t>leaf-node de-duplication</a:t>
            </a:r>
            <a:r>
              <a:rPr lang="en">
                <a:solidFill>
                  <a:schemeClr val="dk1"/>
                </a:solidFill>
              </a:rPr>
              <a:t> </a:t>
            </a:r>
            <a:r>
              <a:rPr i="1" lang="en">
                <a:solidFill>
                  <a:schemeClr val="dk1"/>
                </a:solidFill>
              </a:rPr>
              <a:t>across</a:t>
            </a:r>
            <a:r>
              <a:rPr lang="en">
                <a:solidFill>
                  <a:schemeClr val="dk1"/>
                </a:solidFill>
              </a:rPr>
              <a:t> all trees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Size: n_classes * 1 * 1 byte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Saving </a:t>
            </a:r>
            <a:r>
              <a:rPr lang="en">
                <a:solidFill>
                  <a:schemeClr val="dk1"/>
                </a:solidFill>
              </a:rPr>
              <a:t>50-80% of space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Tradeoff: May read to reduced predictive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performance with some leaf values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446" name="Google Shape;446;p53"/>
          <p:cNvPicPr preferRelativeResize="0"/>
          <p:nvPr/>
        </p:nvPicPr>
        <p:blipFill rotWithShape="1">
          <a:blip r:embed="rId3">
            <a:alphaModFix/>
          </a:blip>
          <a:srcRect b="53861" l="0" r="33168" t="0"/>
          <a:stretch/>
        </p:blipFill>
        <p:spPr>
          <a:xfrm>
            <a:off x="5973250" y="506775"/>
            <a:ext cx="2593601" cy="1272350"/>
          </a:xfrm>
          <a:prstGeom prst="rect">
            <a:avLst/>
          </a:prstGeom>
          <a:noFill/>
          <a:ln>
            <a:noFill/>
          </a:ln>
        </p:spPr>
      </p:pic>
      <p:sp>
        <p:nvSpPr>
          <p:cNvPr id="447" name="Google Shape;447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emlearn trees: Leaf compression</a:t>
            </a:r>
            <a:endParaRPr/>
          </a:p>
        </p:txBody>
      </p:sp>
      <p:graphicFrame>
        <p:nvGraphicFramePr>
          <p:cNvPr id="448" name="Google Shape;448;p53"/>
          <p:cNvGraphicFramePr/>
          <p:nvPr/>
        </p:nvGraphicFramePr>
        <p:xfrm>
          <a:off x="5365800" y="32552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{759A923A-56FC-467F-AC9A-F9656325BD27}</a:tableStyleId>
              </a:tblPr>
              <a:tblGrid>
                <a:gridCol w="568600"/>
                <a:gridCol w="568600"/>
                <a:gridCol w="568600"/>
                <a:gridCol w="5686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1.0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0.0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449" name="Google Shape;449;p53"/>
          <p:cNvGraphicFramePr/>
          <p:nvPr/>
        </p:nvGraphicFramePr>
        <p:xfrm>
          <a:off x="8093650" y="32552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{759A923A-56FC-467F-AC9A-F9656325BD27}</a:tableStyleId>
              </a:tblPr>
              <a:tblGrid>
                <a:gridCol w="3828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450" name="Google Shape;450;p53"/>
          <p:cNvGraphicFramePr/>
          <p:nvPr/>
        </p:nvGraphicFramePr>
        <p:xfrm>
          <a:off x="5365800" y="36514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{759A923A-56FC-467F-AC9A-F9656325BD27}</a:tableStyleId>
              </a:tblPr>
              <a:tblGrid>
                <a:gridCol w="568600"/>
                <a:gridCol w="568600"/>
                <a:gridCol w="568600"/>
                <a:gridCol w="5686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1.0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0.0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451" name="Google Shape;451;p53"/>
          <p:cNvGraphicFramePr/>
          <p:nvPr/>
        </p:nvGraphicFramePr>
        <p:xfrm>
          <a:off x="8093650" y="36514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{759A923A-56FC-467F-AC9A-F9656325BD27}</a:tableStyleId>
              </a:tblPr>
              <a:tblGrid>
                <a:gridCol w="3828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452" name="Google Shape;452;p53"/>
          <p:cNvGraphicFramePr/>
          <p:nvPr/>
        </p:nvGraphicFramePr>
        <p:xfrm>
          <a:off x="5365800" y="4047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{759A923A-56FC-467F-AC9A-F9656325BD27}</a:tableStyleId>
              </a:tblPr>
              <a:tblGrid>
                <a:gridCol w="568600"/>
                <a:gridCol w="568600"/>
                <a:gridCol w="568600"/>
                <a:gridCol w="5686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0.6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0.0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cxnSp>
        <p:nvCxnSpPr>
          <p:cNvPr id="453" name="Google Shape;453;p53"/>
          <p:cNvCxnSpPr/>
          <p:nvPr/>
        </p:nvCxnSpPr>
        <p:spPr>
          <a:xfrm flipH="1" rot="10800000">
            <a:off x="7519400" y="3832150"/>
            <a:ext cx="647100" cy="468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54" name="Google Shape;454;p53"/>
          <p:cNvCxnSpPr/>
          <p:nvPr/>
        </p:nvCxnSpPr>
        <p:spPr>
          <a:xfrm flipH="1" rot="10800000">
            <a:off x="7544925" y="3781075"/>
            <a:ext cx="579000" cy="1617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55" name="Google Shape;455;p53"/>
          <p:cNvCxnSpPr/>
          <p:nvPr/>
        </p:nvCxnSpPr>
        <p:spPr>
          <a:xfrm flipH="1" rot="10800000">
            <a:off x="7553450" y="3525475"/>
            <a:ext cx="630300" cy="87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graphicFrame>
        <p:nvGraphicFramePr>
          <p:cNvPr id="456" name="Google Shape;456;p53"/>
          <p:cNvGraphicFramePr/>
          <p:nvPr/>
        </p:nvGraphicFramePr>
        <p:xfrm>
          <a:off x="5365800" y="44438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{759A923A-56FC-467F-AC9A-F9656325BD27}</a:tableStyleId>
              </a:tblPr>
              <a:tblGrid>
                <a:gridCol w="568600"/>
                <a:gridCol w="568600"/>
                <a:gridCol w="568600"/>
                <a:gridCol w="5686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0.15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0.20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0.30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0.15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cxnSp>
        <p:nvCxnSpPr>
          <p:cNvPr id="457" name="Google Shape;457;p53"/>
          <p:cNvCxnSpPr/>
          <p:nvPr/>
        </p:nvCxnSpPr>
        <p:spPr>
          <a:xfrm flipH="1" rot="10800000">
            <a:off x="7549250" y="3902850"/>
            <a:ext cx="638700" cy="774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58" name="Google Shape;458;p53"/>
          <p:cNvSpPr txBox="1"/>
          <p:nvPr/>
        </p:nvSpPr>
        <p:spPr>
          <a:xfrm>
            <a:off x="4572000" y="4367175"/>
            <a:ext cx="851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B45F06"/>
                </a:solidFill>
              </a:rPr>
              <a:t>Not ideal</a:t>
            </a:r>
            <a:endParaRPr b="1" sz="1200">
              <a:solidFill>
                <a:srgbClr val="B45F06"/>
              </a:solidFill>
            </a:endParaRPr>
          </a:p>
        </p:txBody>
      </p:sp>
      <p:sp>
        <p:nvSpPr>
          <p:cNvPr id="459" name="Google Shape;459;p53"/>
          <p:cNvSpPr txBox="1"/>
          <p:nvPr/>
        </p:nvSpPr>
        <p:spPr>
          <a:xfrm>
            <a:off x="4514400" y="3462850"/>
            <a:ext cx="851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38761D"/>
                </a:solidFill>
              </a:rPr>
              <a:t>Lossless</a:t>
            </a:r>
            <a:endParaRPr b="1" sz="1200">
              <a:solidFill>
                <a:srgbClr val="38761D"/>
              </a:solidFill>
            </a:endParaRPr>
          </a:p>
        </p:txBody>
      </p:sp>
      <p:sp>
        <p:nvSpPr>
          <p:cNvPr id="460" name="Google Shape;460;p53"/>
          <p:cNvSpPr txBox="1"/>
          <p:nvPr/>
        </p:nvSpPr>
        <p:spPr>
          <a:xfrm>
            <a:off x="5973250" y="4736475"/>
            <a:ext cx="1762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</a:rPr>
              <a:t>………</a:t>
            </a:r>
            <a:endParaRPr b="1"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54"/>
          <p:cNvSpPr txBox="1"/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emlearn trees: Inference modes</a:t>
            </a:r>
            <a:endParaRPr/>
          </a:p>
        </p:txBody>
      </p:sp>
      <p:sp>
        <p:nvSpPr>
          <p:cNvPr id="466" name="Google Shape;466;p54"/>
          <p:cNvSpPr txBox="1"/>
          <p:nvPr>
            <p:ph idx="1" type="body"/>
          </p:nvPr>
        </p:nvSpPr>
        <p:spPr>
          <a:xfrm>
            <a:off x="311700" y="619075"/>
            <a:ext cx="4167600" cy="94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>
                <a:solidFill>
                  <a:schemeClr val="dk1"/>
                </a:solidFill>
              </a:rPr>
              <a:t>Data structure (“loadable”)</a:t>
            </a:r>
            <a:endParaRPr b="1"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+"/>
            </a:pPr>
            <a:r>
              <a:rPr lang="en" sz="1400">
                <a:solidFill>
                  <a:schemeClr val="dk1"/>
                </a:solidFill>
              </a:rPr>
              <a:t>Can be loaded at runtime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 sz="1400">
                <a:solidFill>
                  <a:schemeClr val="dk1"/>
                </a:solidFill>
              </a:rPr>
              <a:t>Only supports float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67" name="Google Shape;467;p54"/>
          <p:cNvSpPr txBox="1"/>
          <p:nvPr/>
        </p:nvSpPr>
        <p:spPr>
          <a:xfrm>
            <a:off x="379825" y="1468675"/>
            <a:ext cx="3954600" cy="35709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D73A49"/>
                </a:solidFill>
              </a:rPr>
              <a:t>static</a:t>
            </a:r>
            <a:r>
              <a:rPr b="1" lang="en" sz="1100">
                <a:solidFill>
                  <a:schemeClr val="dk1"/>
                </a:solidFill>
              </a:rPr>
              <a:t> </a:t>
            </a:r>
            <a:r>
              <a:rPr b="1" lang="en" sz="1100">
                <a:solidFill>
                  <a:srgbClr val="D73A49"/>
                </a:solidFill>
              </a:rPr>
              <a:t>const</a:t>
            </a:r>
            <a:r>
              <a:rPr b="1" lang="en" sz="1100">
                <a:solidFill>
                  <a:schemeClr val="dk1"/>
                </a:solidFill>
              </a:rPr>
              <a:t> EmlTreesNode xor_model_nodes[</a:t>
            </a:r>
            <a:r>
              <a:rPr b="1" lang="en" sz="1100">
                <a:solidFill>
                  <a:srgbClr val="005CC5"/>
                </a:solidFill>
              </a:rPr>
              <a:t>14</a:t>
            </a:r>
            <a:r>
              <a:rPr b="1" lang="en" sz="1100">
                <a:solidFill>
                  <a:schemeClr val="dk1"/>
                </a:solidFill>
              </a:rPr>
              <a:t>] = {</a:t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</a:rPr>
              <a:t>  { </a:t>
            </a:r>
            <a:r>
              <a:rPr b="1" lang="en" sz="1100">
                <a:solidFill>
                  <a:srgbClr val="005CC5"/>
                </a:solidFill>
              </a:rPr>
              <a:t>1</a:t>
            </a:r>
            <a:r>
              <a:rPr b="1" lang="en" sz="1100">
                <a:solidFill>
                  <a:schemeClr val="dk1"/>
                </a:solidFill>
              </a:rPr>
              <a:t>, </a:t>
            </a:r>
            <a:r>
              <a:rPr b="1" lang="en" sz="1100">
                <a:solidFill>
                  <a:srgbClr val="005CC5"/>
                </a:solidFill>
              </a:rPr>
              <a:t>0.197349f</a:t>
            </a:r>
            <a:r>
              <a:rPr b="1" lang="en" sz="1100">
                <a:solidFill>
                  <a:schemeClr val="dk1"/>
                </a:solidFill>
              </a:rPr>
              <a:t>, </a:t>
            </a:r>
            <a:r>
              <a:rPr b="1" lang="en" sz="1100">
                <a:solidFill>
                  <a:srgbClr val="005CC5"/>
                </a:solidFill>
              </a:rPr>
              <a:t>1</a:t>
            </a:r>
            <a:r>
              <a:rPr b="1" lang="en" sz="1100">
                <a:solidFill>
                  <a:schemeClr val="dk1"/>
                </a:solidFill>
              </a:rPr>
              <a:t>, </a:t>
            </a:r>
            <a:r>
              <a:rPr b="1" lang="en" sz="1100">
                <a:solidFill>
                  <a:srgbClr val="005CC5"/>
                </a:solidFill>
              </a:rPr>
              <a:t>2</a:t>
            </a:r>
            <a:r>
              <a:rPr b="1" lang="en" sz="1100">
                <a:solidFill>
                  <a:schemeClr val="dk1"/>
                </a:solidFill>
              </a:rPr>
              <a:t> },</a:t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</a:rPr>
              <a:t>  .........</a:t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</a:rPr>
              <a:t>  { </a:t>
            </a:r>
            <a:r>
              <a:rPr b="1" lang="en" sz="1100">
                <a:solidFill>
                  <a:srgbClr val="005CC5"/>
                </a:solidFill>
              </a:rPr>
              <a:t>0</a:t>
            </a:r>
            <a:r>
              <a:rPr b="1" lang="en" sz="1100">
                <a:solidFill>
                  <a:schemeClr val="dk1"/>
                </a:solidFill>
              </a:rPr>
              <a:t>, </a:t>
            </a:r>
            <a:r>
              <a:rPr b="1" lang="en" sz="1100">
                <a:solidFill>
                  <a:srgbClr val="005CC5"/>
                </a:solidFill>
              </a:rPr>
              <a:t>0.421164f</a:t>
            </a:r>
            <a:r>
              <a:rPr b="1" lang="en" sz="1100">
                <a:solidFill>
                  <a:schemeClr val="dk1"/>
                </a:solidFill>
              </a:rPr>
              <a:t>, </a:t>
            </a:r>
            <a:r>
              <a:rPr b="1" lang="en" sz="1100">
                <a:solidFill>
                  <a:srgbClr val="005CC5"/>
                </a:solidFill>
              </a:rPr>
              <a:t>-2</a:t>
            </a:r>
            <a:r>
              <a:rPr b="1" lang="en" sz="1100">
                <a:solidFill>
                  <a:schemeClr val="dk1"/>
                </a:solidFill>
              </a:rPr>
              <a:t>, </a:t>
            </a:r>
            <a:r>
              <a:rPr b="1" lang="en" sz="1100">
                <a:solidFill>
                  <a:srgbClr val="005CC5"/>
                </a:solidFill>
              </a:rPr>
              <a:t>-1</a:t>
            </a:r>
            <a:r>
              <a:rPr b="1" lang="en" sz="1100">
                <a:solidFill>
                  <a:schemeClr val="dk1"/>
                </a:solidFill>
              </a:rPr>
              <a:t> } </a:t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</a:rPr>
              <a:t>};</a:t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</a:rPr>
              <a:t>EmlTrees xor_model = {  </a:t>
            </a:r>
            <a:r>
              <a:rPr b="1" lang="en" sz="1100">
                <a:solidFill>
                  <a:srgbClr val="005CC5"/>
                </a:solidFill>
              </a:rPr>
              <a:t>14</a:t>
            </a:r>
            <a:r>
              <a:rPr b="1" lang="en" sz="1100">
                <a:solidFill>
                  <a:schemeClr val="dk1"/>
                </a:solidFill>
              </a:rPr>
              <a:t>,  xor_model_nodes,  ……  };</a:t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D73A49"/>
                </a:solidFill>
              </a:rPr>
              <a:t>static</a:t>
            </a:r>
            <a:r>
              <a:rPr lang="en" sz="1100">
                <a:solidFill>
                  <a:schemeClr val="dk1"/>
                </a:solidFill>
              </a:rPr>
              <a:t> </a:t>
            </a:r>
            <a:r>
              <a:rPr lang="en" sz="1100">
                <a:solidFill>
                  <a:srgbClr val="D73A49"/>
                </a:solidFill>
              </a:rPr>
              <a:t>int32_t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6F42C1"/>
                </a:solidFill>
              </a:rPr>
              <a:t>eml_trees_predict_tree</a:t>
            </a:r>
            <a:r>
              <a:rPr lang="en" sz="1100">
                <a:solidFill>
                  <a:srgbClr val="24292E"/>
                </a:solidFill>
              </a:rPr>
              <a:t>(</a:t>
            </a:r>
            <a:r>
              <a:rPr lang="en" sz="1100">
                <a:solidFill>
                  <a:srgbClr val="D73A49"/>
                </a:solidFill>
              </a:rPr>
              <a:t>const</a:t>
            </a:r>
            <a:r>
              <a:rPr lang="en" sz="1100">
                <a:solidFill>
                  <a:srgbClr val="24292E"/>
                </a:solidFill>
              </a:rPr>
              <a:t> EmlTrees *f, </a:t>
            </a:r>
            <a:r>
              <a:rPr lang="en" sz="1100">
                <a:solidFill>
                  <a:srgbClr val="D73A49"/>
                </a:solidFill>
              </a:rPr>
              <a:t>int32_t</a:t>
            </a:r>
            <a:r>
              <a:rPr lang="en" sz="1100">
                <a:solidFill>
                  <a:srgbClr val="24292E"/>
                </a:solidFill>
              </a:rPr>
              <a:t> tree_root,</a:t>
            </a:r>
            <a:endParaRPr sz="1100">
              <a:solidFill>
                <a:srgbClr val="24292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24292E"/>
                </a:solidFill>
              </a:rPr>
              <a:t>                        </a:t>
            </a:r>
            <a:r>
              <a:rPr lang="en" sz="1100">
                <a:solidFill>
                  <a:srgbClr val="D73A49"/>
                </a:solidFill>
              </a:rPr>
              <a:t>const</a:t>
            </a:r>
            <a:r>
              <a:rPr lang="en" sz="1100">
                <a:solidFill>
                  <a:srgbClr val="24292E"/>
                </a:solidFill>
              </a:rPr>
              <a:t> </a:t>
            </a:r>
            <a:r>
              <a:rPr lang="en" sz="1100">
                <a:solidFill>
                  <a:srgbClr val="D73A49"/>
                </a:solidFill>
              </a:rPr>
              <a:t>float</a:t>
            </a:r>
            <a:r>
              <a:rPr lang="en" sz="1100">
                <a:solidFill>
                  <a:srgbClr val="24292E"/>
                </a:solidFill>
              </a:rPr>
              <a:t> *features, </a:t>
            </a:r>
            <a:r>
              <a:rPr lang="en" sz="1100">
                <a:solidFill>
                  <a:srgbClr val="D73A49"/>
                </a:solidFill>
              </a:rPr>
              <a:t>int8_t</a:t>
            </a:r>
            <a:r>
              <a:rPr lang="en" sz="1100">
                <a:solidFill>
                  <a:srgbClr val="24292E"/>
                </a:solidFill>
              </a:rPr>
              <a:t> features_length)</a:t>
            </a:r>
            <a:r>
              <a:rPr lang="en" sz="1100">
                <a:solidFill>
                  <a:schemeClr val="dk1"/>
                </a:solidFill>
              </a:rPr>
              <a:t> {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    </a:t>
            </a:r>
            <a:r>
              <a:rPr lang="en" sz="1100">
                <a:solidFill>
                  <a:srgbClr val="D73A49"/>
                </a:solidFill>
              </a:rPr>
              <a:t>int32_t</a:t>
            </a:r>
            <a:r>
              <a:rPr lang="en" sz="1100">
                <a:solidFill>
                  <a:schemeClr val="dk1"/>
                </a:solidFill>
              </a:rPr>
              <a:t> n = tree_root;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    </a:t>
            </a:r>
            <a:r>
              <a:rPr lang="en" sz="1100">
                <a:solidFill>
                  <a:srgbClr val="D73A49"/>
                </a:solidFill>
              </a:rPr>
              <a:t>while</a:t>
            </a:r>
            <a:r>
              <a:rPr lang="en" sz="1100">
                <a:solidFill>
                  <a:schemeClr val="dk1"/>
                </a:solidFill>
              </a:rPr>
              <a:t> (n &gt;= </a:t>
            </a:r>
            <a:r>
              <a:rPr lang="en" sz="1100">
                <a:solidFill>
                  <a:srgbClr val="005CC5"/>
                </a:solidFill>
              </a:rPr>
              <a:t>0</a:t>
            </a:r>
            <a:r>
              <a:rPr lang="en" sz="1100">
                <a:solidFill>
                  <a:schemeClr val="dk1"/>
                </a:solidFill>
              </a:rPr>
              <a:t>) {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        </a:t>
            </a:r>
            <a:r>
              <a:rPr lang="en" sz="1100">
                <a:solidFill>
                  <a:srgbClr val="D73A49"/>
                </a:solidFill>
              </a:rPr>
              <a:t>const</a:t>
            </a:r>
            <a:r>
              <a:rPr lang="en" sz="1100">
                <a:solidFill>
                  <a:schemeClr val="dk1"/>
                </a:solidFill>
              </a:rPr>
              <a:t> </a:t>
            </a:r>
            <a:r>
              <a:rPr lang="en" sz="1100">
                <a:solidFill>
                  <a:srgbClr val="D73A49"/>
                </a:solidFill>
              </a:rPr>
              <a:t>float</a:t>
            </a:r>
            <a:r>
              <a:rPr lang="en" sz="1100">
                <a:solidFill>
                  <a:schemeClr val="dk1"/>
                </a:solidFill>
              </a:rPr>
              <a:t> value = f[forest-&gt;nodes[node_idx].feature];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        </a:t>
            </a:r>
            <a:r>
              <a:rPr lang="en" sz="1100">
                <a:solidFill>
                  <a:srgbClr val="D73A49"/>
                </a:solidFill>
              </a:rPr>
              <a:t>const</a:t>
            </a:r>
            <a:r>
              <a:rPr lang="en" sz="1100">
                <a:solidFill>
                  <a:schemeClr val="dk1"/>
                </a:solidFill>
              </a:rPr>
              <a:t> </a:t>
            </a:r>
            <a:r>
              <a:rPr lang="en" sz="1100">
                <a:solidFill>
                  <a:srgbClr val="D73A49"/>
                </a:solidFill>
              </a:rPr>
              <a:t>float</a:t>
            </a:r>
            <a:r>
              <a:rPr lang="en" sz="1100">
                <a:solidFill>
                  <a:schemeClr val="dk1"/>
                </a:solidFill>
              </a:rPr>
              <a:t> point = forest-&gt;nodes[node_idx].value;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        </a:t>
            </a:r>
            <a:r>
              <a:rPr b="1" lang="en" sz="1100">
                <a:solidFill>
                  <a:srgbClr val="D73A49"/>
                </a:solidFill>
              </a:rPr>
              <a:t>const</a:t>
            </a:r>
            <a:r>
              <a:rPr b="1" lang="en" sz="1100">
                <a:solidFill>
                  <a:schemeClr val="dk1"/>
                </a:solidFill>
              </a:rPr>
              <a:t> </a:t>
            </a:r>
            <a:r>
              <a:rPr b="1" lang="en" sz="1100">
                <a:solidFill>
                  <a:srgbClr val="D73A49"/>
                </a:solidFill>
              </a:rPr>
              <a:t>int16_t</a:t>
            </a:r>
            <a:r>
              <a:rPr b="1" lang="en" sz="1100">
                <a:solidFill>
                  <a:schemeClr val="dk1"/>
                </a:solidFill>
              </a:rPr>
              <a:t> child = (value &lt; point) ?</a:t>
            </a:r>
            <a:br>
              <a:rPr b="1" lang="en" sz="1100">
                <a:solidFill>
                  <a:schemeClr val="dk1"/>
                </a:solidFill>
              </a:rPr>
            </a:br>
            <a:r>
              <a:rPr b="1" lang="en" sz="1100">
                <a:solidFill>
                  <a:schemeClr val="dk1"/>
                </a:solidFill>
              </a:rPr>
              <a:t>		f-&gt;nodes[n].left : f-&gt;nodes[n].right;</a:t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        …..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    }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    </a:t>
            </a:r>
            <a:r>
              <a:rPr lang="en" sz="1100">
                <a:solidFill>
                  <a:srgbClr val="D73A49"/>
                </a:solidFill>
              </a:rPr>
              <a:t>return</a:t>
            </a:r>
            <a:r>
              <a:rPr lang="en" sz="1100">
                <a:solidFill>
                  <a:schemeClr val="dk1"/>
                </a:solidFill>
              </a:rPr>
              <a:t> leaf;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}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468" name="Google Shape;468;p54"/>
          <p:cNvSpPr txBox="1"/>
          <p:nvPr/>
        </p:nvSpPr>
        <p:spPr>
          <a:xfrm>
            <a:off x="4940000" y="1468675"/>
            <a:ext cx="3739800" cy="35709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D73A49"/>
                </a:solidFill>
              </a:rPr>
              <a:t>static</a:t>
            </a:r>
            <a:r>
              <a:rPr lang="en" sz="1100">
                <a:solidFill>
                  <a:schemeClr val="dk1"/>
                </a:solidFill>
              </a:rPr>
              <a:t> </a:t>
            </a:r>
            <a:r>
              <a:rPr lang="en" sz="1100">
                <a:solidFill>
                  <a:srgbClr val="D73A49"/>
                </a:solidFill>
              </a:rPr>
              <a:t>inline</a:t>
            </a:r>
            <a:r>
              <a:rPr lang="en" sz="1100">
                <a:solidFill>
                  <a:schemeClr val="dk1"/>
                </a:solidFill>
              </a:rPr>
              <a:t> </a:t>
            </a:r>
            <a:r>
              <a:rPr lang="en" sz="1100">
                <a:solidFill>
                  <a:srgbClr val="D73A49"/>
                </a:solidFill>
              </a:rPr>
              <a:t>int32_t</a:t>
            </a:r>
            <a:r>
              <a:rPr lang="en" sz="1100">
                <a:solidFill>
                  <a:schemeClr val="dk1"/>
                </a:solidFill>
              </a:rPr>
              <a:t> </a:t>
            </a:r>
            <a:br>
              <a:rPr lang="en" sz="1100">
                <a:solidFill>
                  <a:schemeClr val="dk1"/>
                </a:solidFill>
              </a:rPr>
            </a:br>
            <a:r>
              <a:rPr lang="en" sz="1100">
                <a:solidFill>
                  <a:srgbClr val="6F42C1"/>
                </a:solidFill>
              </a:rPr>
              <a:t>xor_model_tree_0</a:t>
            </a:r>
            <a:r>
              <a:rPr lang="en" sz="1100">
                <a:solidFill>
                  <a:srgbClr val="24292E"/>
                </a:solidFill>
              </a:rPr>
              <a:t>(</a:t>
            </a:r>
            <a:r>
              <a:rPr lang="en" sz="1100">
                <a:solidFill>
                  <a:srgbClr val="D73A49"/>
                </a:solidFill>
              </a:rPr>
              <a:t>const</a:t>
            </a:r>
            <a:r>
              <a:rPr lang="en" sz="1100">
                <a:solidFill>
                  <a:srgbClr val="24292E"/>
                </a:solidFill>
              </a:rPr>
              <a:t> </a:t>
            </a:r>
            <a:r>
              <a:rPr lang="en" sz="1100">
                <a:solidFill>
                  <a:srgbClr val="D73A49"/>
                </a:solidFill>
              </a:rPr>
              <a:t>float</a:t>
            </a:r>
            <a:r>
              <a:rPr lang="en" sz="1100">
                <a:solidFill>
                  <a:srgbClr val="24292E"/>
                </a:solidFill>
              </a:rPr>
              <a:t> *features, </a:t>
            </a:r>
            <a:r>
              <a:rPr lang="en" sz="1100">
                <a:solidFill>
                  <a:srgbClr val="D73A49"/>
                </a:solidFill>
              </a:rPr>
              <a:t>int32_t</a:t>
            </a:r>
            <a:r>
              <a:rPr lang="en" sz="1100">
                <a:solidFill>
                  <a:srgbClr val="24292E"/>
                </a:solidFill>
              </a:rPr>
              <a:t> features_length)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{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</a:rPr>
              <a:t>      </a:t>
            </a:r>
            <a:r>
              <a:rPr b="1" lang="en" sz="1100">
                <a:solidFill>
                  <a:srgbClr val="D73A49"/>
                </a:solidFill>
              </a:rPr>
              <a:t>if</a:t>
            </a:r>
            <a:r>
              <a:rPr b="1" lang="en" sz="1100">
                <a:solidFill>
                  <a:schemeClr val="dk1"/>
                </a:solidFill>
              </a:rPr>
              <a:t> (features[</a:t>
            </a:r>
            <a:r>
              <a:rPr b="1" lang="en" sz="1100">
                <a:solidFill>
                  <a:srgbClr val="005CC5"/>
                </a:solidFill>
              </a:rPr>
              <a:t>1</a:t>
            </a:r>
            <a:r>
              <a:rPr b="1" lang="en" sz="1100">
                <a:solidFill>
                  <a:schemeClr val="dk1"/>
                </a:solidFill>
              </a:rPr>
              <a:t>] &lt; </a:t>
            </a:r>
            <a:r>
              <a:rPr b="1" lang="en" sz="1100">
                <a:solidFill>
                  <a:srgbClr val="005CC5"/>
                </a:solidFill>
              </a:rPr>
              <a:t>0.197349f</a:t>
            </a:r>
            <a:r>
              <a:rPr b="1" lang="en" sz="1100">
                <a:solidFill>
                  <a:schemeClr val="dk1"/>
                </a:solidFill>
              </a:rPr>
              <a:t>) {</a:t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</a:rPr>
              <a:t>          </a:t>
            </a:r>
            <a:r>
              <a:rPr b="1" lang="en" sz="1100">
                <a:solidFill>
                  <a:srgbClr val="D73A49"/>
                </a:solidFill>
              </a:rPr>
              <a:t>if</a:t>
            </a:r>
            <a:r>
              <a:rPr b="1" lang="en" sz="1100">
                <a:solidFill>
                  <a:schemeClr val="dk1"/>
                </a:solidFill>
              </a:rPr>
              <a:t> (features[</a:t>
            </a:r>
            <a:r>
              <a:rPr b="1" lang="en" sz="1100">
                <a:solidFill>
                  <a:srgbClr val="005CC5"/>
                </a:solidFill>
              </a:rPr>
              <a:t>0</a:t>
            </a:r>
            <a:r>
              <a:rPr b="1" lang="en" sz="1100">
                <a:solidFill>
                  <a:schemeClr val="dk1"/>
                </a:solidFill>
              </a:rPr>
              <a:t>] &lt; </a:t>
            </a:r>
            <a:r>
              <a:rPr b="1" lang="en" sz="1100">
                <a:solidFill>
                  <a:srgbClr val="005CC5"/>
                </a:solidFill>
              </a:rPr>
              <a:t>0.466316f</a:t>
            </a:r>
            <a:r>
              <a:rPr b="1" lang="en" sz="1100">
                <a:solidFill>
                  <a:schemeClr val="dk1"/>
                </a:solidFill>
              </a:rPr>
              <a:t>) {</a:t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              </a:t>
            </a:r>
            <a:r>
              <a:rPr lang="en" sz="1100">
                <a:solidFill>
                  <a:srgbClr val="D73A49"/>
                </a:solidFill>
              </a:rPr>
              <a:t>return</a:t>
            </a:r>
            <a:r>
              <a:rPr lang="en" sz="1100">
                <a:solidFill>
                  <a:schemeClr val="dk1"/>
                </a:solidFill>
              </a:rPr>
              <a:t> </a:t>
            </a:r>
            <a:r>
              <a:rPr lang="en" sz="1100">
                <a:solidFill>
                  <a:srgbClr val="005CC5"/>
                </a:solidFill>
              </a:rPr>
              <a:t>0</a:t>
            </a:r>
            <a:r>
              <a:rPr lang="en" sz="1100">
                <a:solidFill>
                  <a:schemeClr val="dk1"/>
                </a:solidFill>
              </a:rPr>
              <a:t>;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          } </a:t>
            </a:r>
            <a:r>
              <a:rPr lang="en" sz="1100">
                <a:solidFill>
                  <a:srgbClr val="D73A49"/>
                </a:solidFill>
              </a:rPr>
              <a:t>else</a:t>
            </a:r>
            <a:r>
              <a:rPr lang="en" sz="1100">
                <a:solidFill>
                  <a:schemeClr val="dk1"/>
                </a:solidFill>
              </a:rPr>
              <a:t> {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              </a:t>
            </a:r>
            <a:r>
              <a:rPr lang="en" sz="1100">
                <a:solidFill>
                  <a:srgbClr val="D73A49"/>
                </a:solidFill>
              </a:rPr>
              <a:t>return</a:t>
            </a:r>
            <a:r>
              <a:rPr lang="en" sz="1100">
                <a:solidFill>
                  <a:schemeClr val="dk1"/>
                </a:solidFill>
              </a:rPr>
              <a:t> </a:t>
            </a:r>
            <a:r>
              <a:rPr lang="en" sz="1100">
                <a:solidFill>
                  <a:srgbClr val="005CC5"/>
                </a:solidFill>
              </a:rPr>
              <a:t>1</a:t>
            </a:r>
            <a:r>
              <a:rPr lang="en" sz="1100">
                <a:solidFill>
                  <a:schemeClr val="dk1"/>
                </a:solidFill>
              </a:rPr>
              <a:t>;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          }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      } </a:t>
            </a:r>
            <a:r>
              <a:rPr lang="en" sz="1100">
                <a:solidFill>
                  <a:srgbClr val="D73A49"/>
                </a:solidFill>
              </a:rPr>
              <a:t>else</a:t>
            </a:r>
            <a:r>
              <a:rPr lang="en" sz="1100">
                <a:solidFill>
                  <a:schemeClr val="dk1"/>
                </a:solidFill>
              </a:rPr>
              <a:t> {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</a:rPr>
              <a:t>          </a:t>
            </a:r>
            <a:r>
              <a:rPr b="1" lang="en" sz="1100">
                <a:solidFill>
                  <a:srgbClr val="D73A49"/>
                </a:solidFill>
              </a:rPr>
              <a:t>if</a:t>
            </a:r>
            <a:r>
              <a:rPr b="1" lang="en" sz="1100">
                <a:solidFill>
                  <a:schemeClr val="dk1"/>
                </a:solidFill>
              </a:rPr>
              <a:t> (features[</a:t>
            </a:r>
            <a:r>
              <a:rPr b="1" lang="en" sz="1100">
                <a:solidFill>
                  <a:srgbClr val="005CC5"/>
                </a:solidFill>
              </a:rPr>
              <a:t>1</a:t>
            </a:r>
            <a:r>
              <a:rPr b="1" lang="en" sz="1100">
                <a:solidFill>
                  <a:schemeClr val="dk1"/>
                </a:solidFill>
              </a:rPr>
              <a:t>] &lt; </a:t>
            </a:r>
            <a:r>
              <a:rPr b="1" lang="en" sz="1100">
                <a:solidFill>
                  <a:srgbClr val="005CC5"/>
                </a:solidFill>
              </a:rPr>
              <a:t>0.256702f</a:t>
            </a:r>
            <a:r>
              <a:rPr b="1" lang="en" sz="1100">
                <a:solidFill>
                  <a:schemeClr val="dk1"/>
                </a:solidFill>
              </a:rPr>
              <a:t>) {</a:t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</a:rPr>
              <a:t>              </a:t>
            </a:r>
            <a:r>
              <a:rPr b="1" lang="en" sz="1100">
                <a:solidFill>
                  <a:srgbClr val="D73A49"/>
                </a:solidFill>
              </a:rPr>
              <a:t>if</a:t>
            </a:r>
            <a:r>
              <a:rPr b="1" lang="en" sz="1100">
                <a:solidFill>
                  <a:schemeClr val="dk1"/>
                </a:solidFill>
              </a:rPr>
              <a:t> (features[</a:t>
            </a:r>
            <a:r>
              <a:rPr b="1" lang="en" sz="1100">
                <a:solidFill>
                  <a:srgbClr val="005CC5"/>
                </a:solidFill>
              </a:rPr>
              <a:t>0</a:t>
            </a:r>
            <a:r>
              <a:rPr b="1" lang="en" sz="1100">
                <a:solidFill>
                  <a:schemeClr val="dk1"/>
                </a:solidFill>
              </a:rPr>
              <a:t>] &lt; </a:t>
            </a:r>
            <a:r>
              <a:rPr b="1" lang="en" sz="1100">
                <a:solidFill>
                  <a:srgbClr val="005CC5"/>
                </a:solidFill>
              </a:rPr>
              <a:t>0.464752f</a:t>
            </a:r>
            <a:r>
              <a:rPr b="1" lang="en" sz="1100">
                <a:solidFill>
                  <a:schemeClr val="dk1"/>
                </a:solidFill>
              </a:rPr>
              <a:t>) {</a:t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                  </a:t>
            </a:r>
            <a:r>
              <a:rPr lang="en" sz="1100">
                <a:solidFill>
                  <a:srgbClr val="D73A49"/>
                </a:solidFill>
              </a:rPr>
              <a:t>return</a:t>
            </a:r>
            <a:r>
              <a:rPr lang="en" sz="1100">
                <a:solidFill>
                  <a:schemeClr val="dk1"/>
                </a:solidFill>
              </a:rPr>
              <a:t> </a:t>
            </a:r>
            <a:r>
              <a:rPr lang="en" sz="1100">
                <a:solidFill>
                  <a:srgbClr val="005CC5"/>
                </a:solidFill>
              </a:rPr>
              <a:t>0</a:t>
            </a:r>
            <a:r>
              <a:rPr lang="en" sz="1100">
                <a:solidFill>
                  <a:schemeClr val="dk1"/>
                </a:solidFill>
              </a:rPr>
              <a:t>;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              } </a:t>
            </a:r>
            <a:r>
              <a:rPr lang="en" sz="1100">
                <a:solidFill>
                  <a:srgbClr val="D73A49"/>
                </a:solidFill>
              </a:rPr>
              <a:t>else</a:t>
            </a:r>
            <a:r>
              <a:rPr lang="en" sz="1100">
                <a:solidFill>
                  <a:schemeClr val="dk1"/>
                </a:solidFill>
              </a:rPr>
              <a:t> {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                  </a:t>
            </a:r>
            <a:r>
              <a:rPr lang="en" sz="1100">
                <a:solidFill>
                  <a:srgbClr val="D73A49"/>
                </a:solidFill>
              </a:rPr>
              <a:t>return</a:t>
            </a:r>
            <a:r>
              <a:rPr lang="en" sz="1100">
                <a:solidFill>
                  <a:schemeClr val="dk1"/>
                </a:solidFill>
              </a:rPr>
              <a:t> </a:t>
            </a:r>
            <a:r>
              <a:rPr lang="en" sz="1100">
                <a:solidFill>
                  <a:srgbClr val="005CC5"/>
                </a:solidFill>
              </a:rPr>
              <a:t>1</a:t>
            </a:r>
            <a:r>
              <a:rPr lang="en" sz="1100">
                <a:solidFill>
                  <a:schemeClr val="dk1"/>
                </a:solidFill>
              </a:rPr>
              <a:t>;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              }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          } </a:t>
            </a:r>
            <a:r>
              <a:rPr lang="en" sz="1100">
                <a:solidFill>
                  <a:srgbClr val="D73A49"/>
                </a:solidFill>
              </a:rPr>
              <a:t>else</a:t>
            </a:r>
            <a:r>
              <a:rPr lang="en" sz="1100">
                <a:solidFill>
                  <a:schemeClr val="dk1"/>
                </a:solidFill>
              </a:rPr>
              <a:t> {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....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}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469" name="Google Shape;469;p54"/>
          <p:cNvSpPr txBox="1"/>
          <p:nvPr/>
        </p:nvSpPr>
        <p:spPr>
          <a:xfrm>
            <a:off x="4836900" y="675175"/>
            <a:ext cx="4070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Code generation (“inline”)</a:t>
            </a:r>
            <a:endParaRPr b="1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+"/>
            </a:pPr>
            <a:r>
              <a:rPr lang="en">
                <a:solidFill>
                  <a:schemeClr val="dk1"/>
                </a:solidFill>
              </a:rPr>
              <a:t>Supports int8/int16/int32 and float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55"/>
          <p:cNvSpPr txBox="1"/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emlearn trees: </a:t>
            </a:r>
            <a:r>
              <a:rPr lang="en"/>
              <a:t>K-means clustering for leaf de-duplication</a:t>
            </a:r>
            <a:endParaRPr/>
          </a:p>
        </p:txBody>
      </p:sp>
      <p:sp>
        <p:nvSpPr>
          <p:cNvPr id="475" name="Google Shape;475;p55"/>
          <p:cNvSpPr txBox="1"/>
          <p:nvPr>
            <p:ph idx="1" type="body"/>
          </p:nvPr>
        </p:nvSpPr>
        <p:spPr>
          <a:xfrm>
            <a:off x="5858200" y="730475"/>
            <a:ext cx="2542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Preliminary</a:t>
            </a:r>
            <a:r>
              <a:rPr lang="en">
                <a:solidFill>
                  <a:schemeClr val="dk1"/>
                </a:solidFill>
              </a:rPr>
              <a:t> results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- paper to follow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476" name="Google Shape;476;p55"/>
          <p:cNvPicPr preferRelativeResize="0"/>
          <p:nvPr/>
        </p:nvPicPr>
        <p:blipFill rotWithShape="1">
          <a:blip r:embed="rId3">
            <a:alphaModFix/>
          </a:blip>
          <a:srcRect b="11494" l="5116" r="6963" t="8518"/>
          <a:stretch/>
        </p:blipFill>
        <p:spPr>
          <a:xfrm>
            <a:off x="4572000" y="1559150"/>
            <a:ext cx="4387876" cy="199619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7" name="Google Shape;477;p55"/>
          <p:cNvGrpSpPr/>
          <p:nvPr/>
        </p:nvGrpSpPr>
        <p:grpSpPr>
          <a:xfrm>
            <a:off x="79050" y="1577950"/>
            <a:ext cx="4545725" cy="3414625"/>
            <a:chOff x="502150" y="603975"/>
            <a:chExt cx="4545725" cy="3414625"/>
          </a:xfrm>
        </p:grpSpPr>
        <p:pic>
          <p:nvPicPr>
            <p:cNvPr id="478" name="Google Shape;478;p55"/>
            <p:cNvPicPr preferRelativeResize="0"/>
            <p:nvPr/>
          </p:nvPicPr>
          <p:blipFill rotWithShape="1">
            <a:blip r:embed="rId4">
              <a:alphaModFix/>
            </a:blip>
            <a:srcRect b="4260" l="1539" r="27864" t="0"/>
            <a:stretch/>
          </p:blipFill>
          <p:spPr>
            <a:xfrm>
              <a:off x="502150" y="603975"/>
              <a:ext cx="4545725" cy="22798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79" name="Google Shape;479;p55"/>
            <p:cNvSpPr txBox="1"/>
            <p:nvPr/>
          </p:nvSpPr>
          <p:spPr>
            <a:xfrm>
              <a:off x="502150" y="2971900"/>
              <a:ext cx="3585300" cy="104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accent1"/>
                  </a:solidFill>
                </a:rPr>
                <a:t>Hard majority</a:t>
              </a:r>
              <a:br>
                <a:rPr b="1" lang="en">
                  <a:solidFill>
                    <a:srgbClr val="990000"/>
                  </a:solidFill>
                </a:rPr>
              </a:br>
              <a:r>
                <a:rPr lang="en">
                  <a:solidFill>
                    <a:srgbClr val="990000"/>
                  </a:solidFill>
                </a:rPr>
                <a:t>sometimes bad:</a:t>
              </a:r>
              <a:endParaRPr>
                <a:solidFill>
                  <a:srgbClr val="990000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990000"/>
                  </a:solidFill>
                </a:rPr>
                <a:t>Failed perf constraint on</a:t>
              </a:r>
              <a:endParaRPr>
                <a:solidFill>
                  <a:srgbClr val="990000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990000"/>
                  </a:solidFill>
                </a:rPr>
                <a:t>75% of datasets </a:t>
              </a:r>
              <a:endParaRPr>
                <a:solidFill>
                  <a:srgbClr val="990000"/>
                </a:solidFill>
              </a:endParaRPr>
            </a:p>
          </p:txBody>
        </p:sp>
        <p:pic>
          <p:nvPicPr>
            <p:cNvPr id="480" name="Google Shape;480;p55"/>
            <p:cNvPicPr preferRelativeResize="0"/>
            <p:nvPr/>
          </p:nvPicPr>
          <p:blipFill rotWithShape="1">
            <a:blip r:embed="rId4">
              <a:alphaModFix/>
            </a:blip>
            <a:srcRect b="20455" l="71774" r="0" t="22036"/>
            <a:stretch/>
          </p:blipFill>
          <p:spPr>
            <a:xfrm>
              <a:off x="1122925" y="677775"/>
              <a:ext cx="1377678" cy="10380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81" name="Google Shape;481;p55"/>
          <p:cNvSpPr txBox="1"/>
          <p:nvPr/>
        </p:nvSpPr>
        <p:spPr>
          <a:xfrm>
            <a:off x="5040525" y="4013050"/>
            <a:ext cx="40629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8761D"/>
                </a:solidFill>
              </a:rPr>
              <a:t>2-8 leaves per class sufficient</a:t>
            </a:r>
            <a:br>
              <a:rPr lang="en">
                <a:solidFill>
                  <a:srgbClr val="38761D"/>
                </a:solidFill>
              </a:rPr>
            </a:br>
            <a:r>
              <a:rPr lang="en">
                <a:solidFill>
                  <a:srgbClr val="38761D"/>
                </a:solidFill>
              </a:rPr>
              <a:t>0% of datasets failed performance constraint</a:t>
            </a:r>
            <a:endParaRPr>
              <a:solidFill>
                <a:srgbClr val="38761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8761D"/>
                </a:solidFill>
              </a:rPr>
              <a:t>High model size compression 50-90%</a:t>
            </a:r>
            <a:endParaRPr>
              <a:solidFill>
                <a:srgbClr val="38761D"/>
              </a:solidFill>
            </a:endParaRPr>
          </a:p>
        </p:txBody>
      </p:sp>
      <p:sp>
        <p:nvSpPr>
          <p:cNvPr id="482" name="Google Shape;482;p55"/>
          <p:cNvSpPr txBox="1"/>
          <p:nvPr/>
        </p:nvSpPr>
        <p:spPr>
          <a:xfrm>
            <a:off x="399325" y="601175"/>
            <a:ext cx="5064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Optimizing for: Small model size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Constraint: Under </a:t>
            </a:r>
            <a:r>
              <a:rPr lang="en">
                <a:solidFill>
                  <a:schemeClr val="dk1"/>
                </a:solidFill>
              </a:rPr>
              <a:t>1</a:t>
            </a:r>
            <a:r>
              <a:rPr lang="en">
                <a:solidFill>
                  <a:schemeClr val="dk1"/>
                </a:solidFill>
              </a:rPr>
              <a:t> percentage</a:t>
            </a:r>
            <a:r>
              <a:rPr lang="en">
                <a:solidFill>
                  <a:schemeClr val="dk1"/>
                </a:solidFill>
              </a:rPr>
              <a:t> point drop in AUC ROC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Evaluating on 48 datasets from OpenML CC18 suite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83" name="Google Shape;483;p55"/>
          <p:cNvSpPr txBox="1"/>
          <p:nvPr/>
        </p:nvSpPr>
        <p:spPr>
          <a:xfrm>
            <a:off x="2112425" y="4013050"/>
            <a:ext cx="3000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Clustering with</a:t>
            </a:r>
            <a:br>
              <a:rPr b="1" lang="en">
                <a:solidFill>
                  <a:schemeClr val="dk1"/>
                </a:solidFill>
              </a:rPr>
            </a:br>
            <a:r>
              <a:rPr b="1" lang="en">
                <a:solidFill>
                  <a:schemeClr val="dk1"/>
                </a:solidFill>
              </a:rPr>
              <a:t>N leaves per class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Allows adaptable size/perf tradeoff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56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Trees - relevant across the task complexity range</a:t>
            </a:r>
            <a:endParaRPr/>
          </a:p>
        </p:txBody>
      </p:sp>
      <p:pic>
        <p:nvPicPr>
          <p:cNvPr id="489" name="Google Shape;489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54150" y="2487775"/>
            <a:ext cx="3065399" cy="1758775"/>
          </a:xfrm>
          <a:prstGeom prst="rect">
            <a:avLst/>
          </a:prstGeom>
          <a:noFill/>
          <a:ln>
            <a:noFill/>
          </a:ln>
        </p:spPr>
      </p:pic>
      <p:sp>
        <p:nvSpPr>
          <p:cNvPr id="490" name="Google Shape;490;p56"/>
          <p:cNvSpPr txBox="1"/>
          <p:nvPr>
            <p:ph idx="1" type="body"/>
          </p:nvPr>
        </p:nvSpPr>
        <p:spPr>
          <a:xfrm>
            <a:off x="218450" y="4370450"/>
            <a:ext cx="8520600" cy="117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700">
                <a:solidFill>
                  <a:schemeClr val="dk1"/>
                </a:solidFill>
              </a:rPr>
              <a:t>1. “Are Microcontrollers Ready for Deep Learning-Based Human Activity Recognition?”</a:t>
            </a:r>
            <a:br>
              <a:rPr i="1" lang="en" sz="700">
                <a:solidFill>
                  <a:schemeClr val="dk1"/>
                </a:solidFill>
              </a:rPr>
            </a:br>
            <a:r>
              <a:rPr i="1" lang="en" sz="700">
                <a:solidFill>
                  <a:schemeClr val="dk1"/>
                </a:solidFill>
              </a:rPr>
              <a:t>	</a:t>
            </a:r>
            <a:r>
              <a:rPr lang="en" sz="700">
                <a:solidFill>
                  <a:schemeClr val="dk1"/>
                </a:solidFill>
              </a:rPr>
              <a:t>Atis Elsts,  Ryan McConville (2021) </a:t>
            </a:r>
            <a:r>
              <a:rPr lang="en" sz="700" u="sng">
                <a:solidFill>
                  <a:schemeClr val="hlink"/>
                </a:solidFill>
                <a:hlinkClick r:id="rId4"/>
              </a:rPr>
              <a:t>https://www.mdpi.com/2079-9292/10/21/2640</a:t>
            </a:r>
            <a:r>
              <a:rPr lang="en" sz="700">
                <a:solidFill>
                  <a:schemeClr val="dk1"/>
                </a:solidFill>
              </a:rPr>
              <a:t> </a:t>
            </a:r>
            <a:endParaRPr sz="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</a:rPr>
              <a:t>2. </a:t>
            </a:r>
            <a:r>
              <a:rPr i="1" lang="en" sz="700">
                <a:solidFill>
                  <a:schemeClr val="dk1"/>
                </a:solidFill>
              </a:rPr>
              <a:t>“Two-stage Human Activity Recognition on Microcontrollers with Decision Trees and CNNs”</a:t>
            </a:r>
            <a:r>
              <a:rPr lang="en" sz="700">
                <a:solidFill>
                  <a:schemeClr val="dk1"/>
                </a:solidFill>
              </a:rPr>
              <a:t>.</a:t>
            </a:r>
            <a:br>
              <a:rPr lang="en" sz="700">
                <a:solidFill>
                  <a:schemeClr val="dk1"/>
                </a:solidFill>
              </a:rPr>
            </a:br>
            <a:r>
              <a:rPr lang="en" sz="700">
                <a:solidFill>
                  <a:schemeClr val="dk1"/>
                </a:solidFill>
              </a:rPr>
              <a:t>	Francesco Daghero, Daniele Jahier Pagliari, Massimo Poncino (2022) </a:t>
            </a:r>
            <a:r>
              <a:rPr lang="en" sz="700" u="sng">
                <a:solidFill>
                  <a:schemeClr val="hlink"/>
                </a:solidFill>
                <a:hlinkClick r:id="rId5"/>
              </a:rPr>
              <a:t>https://arxiv.org/abs/2206.07652</a:t>
            </a:r>
            <a:r>
              <a:rPr lang="en" sz="700">
                <a:solidFill>
                  <a:schemeClr val="dk1"/>
                </a:solidFill>
              </a:rPr>
              <a:t> </a:t>
            </a:r>
            <a:br>
              <a:rPr lang="en" sz="700">
                <a:solidFill>
                  <a:schemeClr val="dk1"/>
                </a:solidFill>
              </a:rPr>
            </a:br>
            <a:r>
              <a:rPr i="1" lang="en" sz="700">
                <a:solidFill>
                  <a:schemeClr val="dk1"/>
                </a:solidFill>
              </a:rPr>
              <a:t>3. “Energy Efficiency of Inference Algorithms for Clinical Laboratory Data Sets: Green Artificial Intelligence Study”</a:t>
            </a:r>
            <a:endParaRPr i="1" sz="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700">
                <a:solidFill>
                  <a:schemeClr val="dk1"/>
                </a:solidFill>
              </a:rPr>
              <a:t>	Jia-Ruei Yu et. al (2022) </a:t>
            </a:r>
            <a:r>
              <a:rPr i="1" lang="en" sz="700" u="sng">
                <a:solidFill>
                  <a:schemeClr val="hlink"/>
                </a:solidFill>
                <a:hlinkClick r:id="rId6"/>
              </a:rPr>
              <a:t>https://www.jmir.org/2022/1/e28036/</a:t>
            </a:r>
            <a:r>
              <a:rPr i="1" lang="en" sz="700">
                <a:solidFill>
                  <a:schemeClr val="dk1"/>
                </a:solidFill>
              </a:rPr>
              <a:t> </a:t>
            </a:r>
            <a:endParaRPr sz="700">
              <a:solidFill>
                <a:schemeClr val="dk1"/>
              </a:solidFill>
            </a:endParaRPr>
          </a:p>
        </p:txBody>
      </p:sp>
      <p:sp>
        <p:nvSpPr>
          <p:cNvPr id="491" name="Google Shape;491;p56"/>
          <p:cNvSpPr txBox="1"/>
          <p:nvPr/>
        </p:nvSpPr>
        <p:spPr>
          <a:xfrm>
            <a:off x="5806650" y="1053600"/>
            <a:ext cx="35508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</a:rPr>
              <a:t>High</a:t>
            </a:r>
            <a:br>
              <a:rPr lang="en" sz="1800">
                <a:solidFill>
                  <a:schemeClr val="dk1"/>
                </a:solidFill>
              </a:rPr>
            </a:br>
            <a:r>
              <a:rPr lang="en" sz="1800">
                <a:solidFill>
                  <a:schemeClr val="dk1"/>
                </a:solidFill>
              </a:rPr>
              <a:t>Combine with neural network</a:t>
            </a:r>
            <a:br>
              <a:rPr lang="en" sz="1800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Daghero et.al [2] showed up to 67.7% energy saving using two-stage approach</a:t>
            </a:r>
            <a:endParaRPr/>
          </a:p>
        </p:txBody>
      </p:sp>
      <p:sp>
        <p:nvSpPr>
          <p:cNvPr id="492" name="Google Shape;492;p56"/>
          <p:cNvSpPr txBox="1"/>
          <p:nvPr/>
        </p:nvSpPr>
        <p:spPr>
          <a:xfrm>
            <a:off x="2537525" y="1028975"/>
            <a:ext cx="31851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Medium</a:t>
            </a:r>
            <a:br>
              <a:rPr lang="en" sz="1800"/>
            </a:br>
            <a:r>
              <a:rPr lang="en" sz="1800"/>
              <a:t>Alternative to deep learning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Elsts et.al [1] showed performance matching a deep-learning approach,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 </a:t>
            </a:r>
            <a:r>
              <a:rPr lang="en">
                <a:solidFill>
                  <a:schemeClr val="dk1"/>
                </a:solidFill>
              </a:rPr>
              <a:t>10x to 100x better </a:t>
            </a:r>
            <a:r>
              <a:rPr lang="en"/>
              <a:t>resource usage</a:t>
            </a:r>
            <a:endParaRPr/>
          </a:p>
        </p:txBody>
      </p:sp>
      <p:pic>
        <p:nvPicPr>
          <p:cNvPr id="493" name="Google Shape;493;p56"/>
          <p:cNvPicPr preferRelativeResize="0"/>
          <p:nvPr/>
        </p:nvPicPr>
        <p:blipFill rotWithShape="1">
          <a:blip r:embed="rId7">
            <a:alphaModFix/>
          </a:blip>
          <a:srcRect b="21587" l="0" r="0" t="6309"/>
          <a:stretch/>
        </p:blipFill>
        <p:spPr>
          <a:xfrm>
            <a:off x="2876625" y="2578025"/>
            <a:ext cx="2341299" cy="1599699"/>
          </a:xfrm>
          <a:prstGeom prst="rect">
            <a:avLst/>
          </a:prstGeom>
          <a:noFill/>
          <a:ln>
            <a:noFill/>
          </a:ln>
        </p:spPr>
      </p:pic>
      <p:sp>
        <p:nvSpPr>
          <p:cNvPr id="494" name="Google Shape;494;p56"/>
          <p:cNvSpPr txBox="1"/>
          <p:nvPr/>
        </p:nvSpPr>
        <p:spPr>
          <a:xfrm>
            <a:off x="80800" y="1053600"/>
            <a:ext cx="23727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Low</a:t>
            </a:r>
            <a:br>
              <a:rPr lang="en" sz="1800"/>
            </a:br>
            <a:r>
              <a:rPr lang="en" sz="1800"/>
              <a:t>Go-to for tabular data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Very easy to get good performance, with minimal tweaking.</a:t>
            </a:r>
            <a:endParaRPr/>
          </a:p>
        </p:txBody>
      </p:sp>
      <p:pic>
        <p:nvPicPr>
          <p:cNvPr id="495" name="Google Shape;495;p56"/>
          <p:cNvPicPr preferRelativeResize="0"/>
          <p:nvPr/>
        </p:nvPicPr>
        <p:blipFill rotWithShape="1">
          <a:blip r:embed="rId8">
            <a:alphaModFix/>
          </a:blip>
          <a:srcRect b="0" l="8865" r="6373" t="0"/>
          <a:stretch/>
        </p:blipFill>
        <p:spPr>
          <a:xfrm>
            <a:off x="311712" y="2487775"/>
            <a:ext cx="2075337" cy="1758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3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137" name="Google Shape;137;p23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23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How is machine learning relevant for constrained embedded devices and microcontrollers?</a:t>
            </a:r>
            <a:endParaRPr/>
          </a:p>
        </p:txBody>
      </p:sp>
      <p:pic>
        <p:nvPicPr>
          <p:cNvPr id="139" name="Google Shape;13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6175" y="890425"/>
            <a:ext cx="743850" cy="745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24"/>
          <p:cNvPicPr preferRelativeResize="0"/>
          <p:nvPr/>
        </p:nvPicPr>
        <p:blipFill rotWithShape="1">
          <a:blip r:embed="rId3">
            <a:alphaModFix/>
          </a:blip>
          <a:srcRect b="1456" l="0" r="0" t="1456"/>
          <a:stretch/>
        </p:blipFill>
        <p:spPr>
          <a:xfrm>
            <a:off x="405225" y="1340300"/>
            <a:ext cx="5368630" cy="2960644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4"/>
          <p:cNvSpPr txBox="1"/>
          <p:nvPr>
            <p:ph idx="1" type="body"/>
          </p:nvPr>
        </p:nvSpPr>
        <p:spPr>
          <a:xfrm>
            <a:off x="6078975" y="1246425"/>
            <a:ext cx="2808000" cy="38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Benefits vs sending data to cloud</a:t>
            </a:r>
            <a:endParaRPr b="1" sz="18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  <a:p>
            <a:pPr indent="-279400" lvl="0" marL="3429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Stand-alone</a:t>
            </a:r>
            <a:endParaRPr sz="1800"/>
          </a:p>
          <a:p>
            <a:pPr indent="-279400" lvl="0" marL="3429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Low latency</a:t>
            </a:r>
            <a:endParaRPr sz="1800"/>
          </a:p>
          <a:p>
            <a:pPr indent="-279400" lvl="0" marL="3429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Power efficiency</a:t>
            </a:r>
            <a:endParaRPr sz="1800"/>
          </a:p>
          <a:p>
            <a:pPr indent="-279400" lvl="0" marL="3429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Privacy</a:t>
            </a:r>
            <a:endParaRPr sz="1800"/>
          </a:p>
          <a:p>
            <a:pPr indent="-279400" lvl="0" marL="3429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Low cost</a:t>
            </a:r>
            <a:endParaRPr sz="1800"/>
          </a:p>
          <a:p>
            <a:pPr indent="0" lvl="0" marL="3429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3429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46" name="Google Shape;146;p24"/>
          <p:cNvSpPr txBox="1"/>
          <p:nvPr>
            <p:ph type="title"/>
          </p:nvPr>
        </p:nvSpPr>
        <p:spPr>
          <a:xfrm>
            <a:off x="311700" y="555600"/>
            <a:ext cx="77460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7500" spcFirstLastPara="1" rIns="67500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Lato Black"/>
              <a:buNone/>
            </a:pPr>
            <a:r>
              <a:rPr lang="en"/>
              <a:t>Sensor data analysis with Machine Learning</a:t>
            </a:r>
            <a:endParaRPr/>
          </a:p>
        </p:txBody>
      </p:sp>
      <p:sp>
        <p:nvSpPr>
          <p:cNvPr id="147" name="Google Shape;147;p24"/>
          <p:cNvSpPr txBox="1"/>
          <p:nvPr/>
        </p:nvSpPr>
        <p:spPr>
          <a:xfrm>
            <a:off x="311700" y="4368300"/>
            <a:ext cx="4991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System diagram for “TinyML” solution</a:t>
            </a:r>
            <a:endParaRPr sz="10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5"/>
          <p:cNvPicPr preferRelativeResize="0"/>
          <p:nvPr/>
        </p:nvPicPr>
        <p:blipFill rotWithShape="1">
          <a:blip r:embed="rId3">
            <a:alphaModFix/>
          </a:blip>
          <a:srcRect b="0" l="41731" r="9528" t="36980"/>
          <a:stretch/>
        </p:blipFill>
        <p:spPr>
          <a:xfrm>
            <a:off x="2913400" y="2756138"/>
            <a:ext cx="3317210" cy="2412751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5"/>
          <p:cNvSpPr txBox="1"/>
          <p:nvPr>
            <p:ph type="title"/>
          </p:nvPr>
        </p:nvSpPr>
        <p:spPr>
          <a:xfrm>
            <a:off x="311700" y="555600"/>
            <a:ext cx="77460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7500" spcFirstLastPara="1" rIns="67500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Lato Black"/>
              <a:buNone/>
            </a:pPr>
            <a:r>
              <a:rPr lang="en"/>
              <a:t>Applications</a:t>
            </a:r>
            <a:endParaRPr/>
          </a:p>
        </p:txBody>
      </p:sp>
      <p:pic>
        <p:nvPicPr>
          <p:cNvPr id="154" name="Google Shape;154;p25"/>
          <p:cNvPicPr preferRelativeResize="0"/>
          <p:nvPr/>
        </p:nvPicPr>
        <p:blipFill rotWithShape="1">
          <a:blip r:embed="rId4">
            <a:alphaModFix/>
          </a:blip>
          <a:srcRect b="10156" l="0" r="46714" t="4351"/>
          <a:stretch/>
        </p:blipFill>
        <p:spPr>
          <a:xfrm>
            <a:off x="0" y="0"/>
            <a:ext cx="2921050" cy="281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5"/>
          <p:cNvPicPr preferRelativeResize="0"/>
          <p:nvPr/>
        </p:nvPicPr>
        <p:blipFill rotWithShape="1">
          <a:blip r:embed="rId5">
            <a:alphaModFix/>
          </a:blip>
          <a:srcRect b="0" l="31006" r="17289" t="0"/>
          <a:stretch/>
        </p:blipFill>
        <p:spPr>
          <a:xfrm>
            <a:off x="0" y="2778575"/>
            <a:ext cx="2921050" cy="2412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5"/>
          <p:cNvPicPr preferRelativeResize="0"/>
          <p:nvPr/>
        </p:nvPicPr>
        <p:blipFill rotWithShape="1">
          <a:blip r:embed="rId6">
            <a:alphaModFix/>
          </a:blip>
          <a:srcRect b="0" l="35249" r="0" t="0"/>
          <a:stretch/>
        </p:blipFill>
        <p:spPr>
          <a:xfrm>
            <a:off x="5927400" y="-811725"/>
            <a:ext cx="3216599" cy="37258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5"/>
          <p:cNvPicPr preferRelativeResize="0"/>
          <p:nvPr/>
        </p:nvPicPr>
        <p:blipFill rotWithShape="1">
          <a:blip r:embed="rId7">
            <a:alphaModFix/>
          </a:blip>
          <a:srcRect b="17891" l="4670" r="37526" t="0"/>
          <a:stretch/>
        </p:blipFill>
        <p:spPr>
          <a:xfrm>
            <a:off x="2921050" y="0"/>
            <a:ext cx="3006351" cy="2765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5"/>
          <p:cNvPicPr preferRelativeResize="0"/>
          <p:nvPr/>
        </p:nvPicPr>
        <p:blipFill rotWithShape="1">
          <a:blip r:embed="rId8">
            <a:alphaModFix/>
          </a:blip>
          <a:srcRect b="0" l="823" r="13376" t="12487"/>
          <a:stretch/>
        </p:blipFill>
        <p:spPr>
          <a:xfrm>
            <a:off x="5927400" y="2732375"/>
            <a:ext cx="3216599" cy="2460276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5"/>
          <p:cNvSpPr txBox="1"/>
          <p:nvPr/>
        </p:nvSpPr>
        <p:spPr>
          <a:xfrm>
            <a:off x="115888" y="2340900"/>
            <a:ext cx="2628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</a:rPr>
              <a:t>Consumer Tech</a:t>
            </a:r>
            <a:endParaRPr b="1" sz="1800">
              <a:solidFill>
                <a:schemeClr val="lt1"/>
              </a:solidFill>
            </a:endParaRPr>
          </a:p>
        </p:txBody>
      </p:sp>
      <p:sp>
        <p:nvSpPr>
          <p:cNvPr id="160" name="Google Shape;160;p25"/>
          <p:cNvSpPr txBox="1"/>
          <p:nvPr/>
        </p:nvSpPr>
        <p:spPr>
          <a:xfrm>
            <a:off x="3110213" y="2340900"/>
            <a:ext cx="2628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</a:rPr>
              <a:t>Industrial</a:t>
            </a:r>
            <a:endParaRPr b="1" sz="1800">
              <a:solidFill>
                <a:schemeClr val="lt1"/>
              </a:solidFill>
            </a:endParaRPr>
          </a:p>
        </p:txBody>
      </p:sp>
      <p:sp>
        <p:nvSpPr>
          <p:cNvPr id="161" name="Google Shape;161;p25"/>
          <p:cNvSpPr txBox="1"/>
          <p:nvPr/>
        </p:nvSpPr>
        <p:spPr>
          <a:xfrm>
            <a:off x="6104538" y="2270675"/>
            <a:ext cx="2121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</a:rPr>
              <a:t>Fun</a:t>
            </a:r>
            <a:endParaRPr b="1"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26"/>
          <p:cNvPicPr preferRelativeResize="0"/>
          <p:nvPr/>
        </p:nvPicPr>
        <p:blipFill rotWithShape="1">
          <a:blip r:embed="rId3">
            <a:alphaModFix/>
          </a:blip>
          <a:srcRect b="0" l="17567" r="17560" t="0"/>
          <a:stretch/>
        </p:blipFill>
        <p:spPr>
          <a:xfrm>
            <a:off x="5841650" y="213700"/>
            <a:ext cx="3208075" cy="2782124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6"/>
          <p:cNvSpPr txBox="1"/>
          <p:nvPr>
            <p:ph type="title"/>
          </p:nvPr>
        </p:nvSpPr>
        <p:spPr>
          <a:xfrm>
            <a:off x="311700" y="555600"/>
            <a:ext cx="56703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7500" spcFirstLastPara="1" rIns="67500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Lato Black"/>
              <a:buNone/>
            </a:pPr>
            <a:r>
              <a:rPr lang="en"/>
              <a:t>M</a:t>
            </a:r>
            <a:r>
              <a:rPr lang="en"/>
              <a:t>icrocontroller</a:t>
            </a:r>
            <a:r>
              <a:rPr lang="en"/>
              <a:t> - tiny programmable chip</a:t>
            </a:r>
            <a:endParaRPr/>
          </a:p>
        </p:txBody>
      </p:sp>
      <p:sp>
        <p:nvSpPr>
          <p:cNvPr id="168" name="Google Shape;168;p26"/>
          <p:cNvSpPr txBox="1"/>
          <p:nvPr>
            <p:ph idx="1" type="body"/>
          </p:nvPr>
        </p:nvSpPr>
        <p:spPr>
          <a:xfrm>
            <a:off x="311700" y="2713725"/>
            <a:ext cx="4463700" cy="35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Over 20 </a:t>
            </a:r>
            <a:r>
              <a:rPr i="1" lang="en" sz="1800"/>
              <a:t>billions</a:t>
            </a:r>
            <a:r>
              <a:rPr lang="en" sz="1800"/>
              <a:t> shipped </a:t>
            </a:r>
            <a:r>
              <a:rPr i="1" lang="en" sz="1800"/>
              <a:t>per year</a:t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/>
              <a:t>Increasingly accessible for hobbyists</a:t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800"/>
              <a:t>2010: Arduino Uno</a:t>
            </a:r>
            <a:br>
              <a:rPr lang="en" sz="1800"/>
            </a:br>
            <a:r>
              <a:rPr lang="en" sz="1800"/>
              <a:t>2016: ESP32</a:t>
            </a:r>
            <a:br>
              <a:rPr lang="en" sz="1800"/>
            </a:br>
            <a:r>
              <a:rPr lang="en" sz="1800"/>
              <a:t>2021: RP2040</a:t>
            </a:r>
            <a:br>
              <a:rPr lang="en" sz="1800"/>
            </a:br>
            <a:r>
              <a:rPr lang="en" sz="1800"/>
              <a:t>2024: RP2350</a:t>
            </a:r>
            <a:endParaRPr sz="1800"/>
          </a:p>
        </p:txBody>
      </p:sp>
      <p:pic>
        <p:nvPicPr>
          <p:cNvPr id="169" name="Google Shape;169;p26"/>
          <p:cNvPicPr preferRelativeResize="0"/>
          <p:nvPr/>
        </p:nvPicPr>
        <p:blipFill rotWithShape="1">
          <a:blip r:embed="rId4">
            <a:alphaModFix/>
          </a:blip>
          <a:srcRect b="12155" l="19143" r="8779" t="13317"/>
          <a:stretch/>
        </p:blipFill>
        <p:spPr>
          <a:xfrm flipH="1">
            <a:off x="5935925" y="3234550"/>
            <a:ext cx="3208076" cy="2086426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6"/>
          <p:cNvSpPr txBox="1"/>
          <p:nvPr/>
        </p:nvSpPr>
        <p:spPr>
          <a:xfrm>
            <a:off x="311700" y="1062863"/>
            <a:ext cx="4724100" cy="15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</a:rPr>
              <a:t>Compute power: 1 / 1000x of a smartphone</a:t>
            </a:r>
            <a:endParaRPr b="1">
              <a:solidFill>
                <a:schemeClr val="dk2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b="1" lang="en">
                <a:solidFill>
                  <a:schemeClr val="dk2"/>
                </a:solidFill>
              </a:rPr>
              <a:t>RAM: 			0.10 -  1 000 kB</a:t>
            </a:r>
            <a:endParaRPr b="1">
              <a:solidFill>
                <a:schemeClr val="dk2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b="1" lang="en">
                <a:solidFill>
                  <a:schemeClr val="dk2"/>
                </a:solidFill>
              </a:rPr>
              <a:t>Program space:	 	1.0   -  10 000 kB</a:t>
            </a:r>
            <a:endParaRPr b="1">
              <a:solidFill>
                <a:schemeClr val="dk2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b="1" lang="en">
                <a:solidFill>
                  <a:schemeClr val="dk2"/>
                </a:solidFill>
              </a:rPr>
              <a:t>Compute			10    -  1000 DMIPS</a:t>
            </a:r>
            <a:endParaRPr b="1">
              <a:solidFill>
                <a:schemeClr val="dk2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b="1" lang="en">
                <a:solidFill>
                  <a:schemeClr val="dk2"/>
                </a:solidFill>
              </a:rPr>
              <a:t>Price: 			0.10 -  10 USD</a:t>
            </a:r>
            <a:endParaRPr b="1"/>
          </a:p>
        </p:txBody>
      </p:sp>
      <p:sp>
        <p:nvSpPr>
          <p:cNvPr id="171" name="Google Shape;171;p26"/>
          <p:cNvSpPr txBox="1"/>
          <p:nvPr>
            <p:ph idx="1" type="body"/>
          </p:nvPr>
        </p:nvSpPr>
        <p:spPr>
          <a:xfrm>
            <a:off x="3366175" y="3943550"/>
            <a:ext cx="2268000" cy="94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Arduino IDE C/C++</a:t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800"/>
              <a:t>MicroPython</a:t>
            </a:r>
            <a:endParaRPr sz="1800"/>
          </a:p>
        </p:txBody>
      </p:sp>
      <p:sp>
        <p:nvSpPr>
          <p:cNvPr id="172" name="Google Shape;172;p26"/>
          <p:cNvSpPr txBox="1"/>
          <p:nvPr/>
        </p:nvSpPr>
        <p:spPr>
          <a:xfrm>
            <a:off x="4368650" y="2682125"/>
            <a:ext cx="3292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595959"/>
                </a:solidFill>
              </a:rPr>
              <a:t>Efficiency is key !</a:t>
            </a:r>
            <a:br>
              <a:rPr b="1" lang="en" sz="1800">
                <a:solidFill>
                  <a:srgbClr val="595959"/>
                </a:solidFill>
              </a:rPr>
            </a:br>
            <a:r>
              <a:rPr b="1" lang="en" sz="1800">
                <a:solidFill>
                  <a:srgbClr val="595959"/>
                </a:solidFill>
              </a:rPr>
              <a:t>Memory, compute, power</a:t>
            </a:r>
            <a:endParaRPr b="1" sz="1800"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7"/>
          <p:cNvSpPr txBox="1"/>
          <p:nvPr>
            <p:ph type="title"/>
          </p:nvPr>
        </p:nvSpPr>
        <p:spPr>
          <a:xfrm>
            <a:off x="265500" y="20007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</a:t>
            </a:r>
            <a:br>
              <a:rPr lang="en"/>
            </a:br>
            <a:r>
              <a:rPr lang="en"/>
              <a:t>emlearn</a:t>
            </a:r>
            <a:endParaRPr/>
          </a:p>
        </p:txBody>
      </p:sp>
      <p:sp>
        <p:nvSpPr>
          <p:cNvPr id="178" name="Google Shape;178;p27"/>
          <p:cNvSpPr txBox="1"/>
          <p:nvPr>
            <p:ph idx="1" type="subTitle"/>
          </p:nvPr>
        </p:nvSpPr>
        <p:spPr>
          <a:xfrm>
            <a:off x="265500" y="35706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27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Started in 2018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Open-source (MIT)</a:t>
            </a:r>
            <a:endParaRPr/>
          </a:p>
        </p:txBody>
      </p:sp>
      <p:pic>
        <p:nvPicPr>
          <p:cNvPr id="180" name="Google Shape;18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6175" y="890425"/>
            <a:ext cx="743850" cy="745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8"/>
          <p:cNvSpPr txBox="1"/>
          <p:nvPr>
            <p:ph idx="2" type="body"/>
          </p:nvPr>
        </p:nvSpPr>
        <p:spPr>
          <a:xfrm>
            <a:off x="253000" y="1552475"/>
            <a:ext cx="2944200" cy="18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Convenient training</a:t>
            </a:r>
            <a:endParaRPr b="1">
              <a:solidFill>
                <a:schemeClr val="dk1"/>
              </a:solidFill>
            </a:endParaRPr>
          </a:p>
          <a:p>
            <a:pPr indent="-254000" lvl="0" marL="34290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/>
              <a:t>Model creation </a:t>
            </a:r>
            <a:r>
              <a:rPr b="1" lang="en"/>
              <a:t>in Python</a:t>
            </a:r>
            <a:endParaRPr b="1"/>
          </a:p>
          <a:p>
            <a:pPr indent="-2540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"/>
              <a:t>Use standard libraries</a:t>
            </a:r>
            <a:endParaRPr b="1"/>
          </a:p>
          <a:p>
            <a:pPr indent="-254000" lvl="1" marL="685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lphaLcPeriod"/>
            </a:pPr>
            <a:r>
              <a:rPr lang="en" sz="1400"/>
              <a:t>scikit-learn</a:t>
            </a:r>
            <a:endParaRPr sz="1400"/>
          </a:p>
          <a:p>
            <a:pPr indent="-254000" lvl="1" marL="685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lphaLcPeriod"/>
            </a:pPr>
            <a:r>
              <a:rPr lang="en" sz="1400"/>
              <a:t>Keras</a:t>
            </a:r>
            <a:endParaRPr sz="1400"/>
          </a:p>
          <a:p>
            <a:pPr indent="-2540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/>
              <a:t>One-line to </a:t>
            </a:r>
            <a:r>
              <a:rPr b="1" lang="en"/>
              <a:t>export to device</a:t>
            </a:r>
            <a:endParaRPr b="1"/>
          </a:p>
          <a:p>
            <a:pPr indent="-2540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/>
              <a:t>Verification tools included</a:t>
            </a:r>
            <a:endParaRPr/>
          </a:p>
        </p:txBody>
      </p:sp>
      <p:sp>
        <p:nvSpPr>
          <p:cNvPr id="186" name="Google Shape;186;p28"/>
          <p:cNvSpPr txBox="1"/>
          <p:nvPr>
            <p:ph idx="4294967295" type="body"/>
          </p:nvPr>
        </p:nvSpPr>
        <p:spPr>
          <a:xfrm>
            <a:off x="6428400" y="908975"/>
            <a:ext cx="2944200" cy="19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</a:rPr>
              <a:t>Embedded Friendly</a:t>
            </a:r>
            <a:endParaRPr b="1" sz="1400">
              <a:solidFill>
                <a:schemeClr val="dk1"/>
              </a:solidFill>
            </a:endParaRPr>
          </a:p>
          <a:p>
            <a:pPr indent="-254000" lvl="0" marL="3429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" sz="1400"/>
              <a:t>Portable C99</a:t>
            </a:r>
            <a:r>
              <a:rPr lang="en" sz="1400"/>
              <a:t> code</a:t>
            </a:r>
            <a:endParaRPr sz="1400"/>
          </a:p>
          <a:p>
            <a:pPr indent="-2540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/>
              <a:t>No dynamic allocations</a:t>
            </a:r>
            <a:endParaRPr sz="1400"/>
          </a:p>
          <a:p>
            <a:pPr indent="-2540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" sz="1400"/>
              <a:t>Header-only</a:t>
            </a:r>
            <a:endParaRPr b="1" sz="1400"/>
          </a:p>
          <a:p>
            <a:pPr indent="-2540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/>
              <a:t>High </a:t>
            </a:r>
            <a:r>
              <a:rPr b="1" lang="en" sz="1400"/>
              <a:t>test coverage</a:t>
            </a:r>
            <a:endParaRPr b="1" sz="1400"/>
          </a:p>
          <a:p>
            <a:pPr indent="-2540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/>
              <a:t>Integer/</a:t>
            </a:r>
            <a:r>
              <a:rPr b="1" lang="en" sz="1400"/>
              <a:t>fixed-point</a:t>
            </a:r>
            <a:r>
              <a:rPr lang="en" sz="1400"/>
              <a:t> math *</a:t>
            </a:r>
            <a:endParaRPr sz="1400"/>
          </a:p>
          <a:p>
            <a:pPr indent="-2540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" sz="1400"/>
              <a:t>Small</a:t>
            </a:r>
            <a:r>
              <a:rPr lang="en" sz="1400"/>
              <a:t>. 2 kB+ FLASH</a:t>
            </a:r>
            <a:endParaRPr sz="1400"/>
          </a:p>
        </p:txBody>
      </p:sp>
      <p:pic>
        <p:nvPicPr>
          <p:cNvPr id="187" name="Google Shape;18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71738" y="3165513"/>
            <a:ext cx="1882446" cy="61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50350" y="3969310"/>
            <a:ext cx="1670751" cy="89109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9" name="Google Shape;189;p28"/>
          <p:cNvGrpSpPr/>
          <p:nvPr/>
        </p:nvGrpSpPr>
        <p:grpSpPr>
          <a:xfrm>
            <a:off x="344950" y="3649122"/>
            <a:ext cx="2420200" cy="1397578"/>
            <a:chOff x="192550" y="2658522"/>
            <a:chExt cx="2420200" cy="1397578"/>
          </a:xfrm>
        </p:grpSpPr>
        <p:pic>
          <p:nvPicPr>
            <p:cNvPr id="190" name="Google Shape;190;p28"/>
            <p:cNvPicPr preferRelativeResize="0"/>
            <p:nvPr/>
          </p:nvPicPr>
          <p:blipFill rotWithShape="1">
            <a:blip r:embed="rId5">
              <a:alphaModFix/>
            </a:blip>
            <a:srcRect b="20922" l="17785" r="18074" t="17900"/>
            <a:stretch/>
          </p:blipFill>
          <p:spPr>
            <a:xfrm>
              <a:off x="192550" y="2660213"/>
              <a:ext cx="1131024" cy="60683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1" name="Google Shape;191;p2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481725" y="2658522"/>
              <a:ext cx="1131023" cy="6102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2" name="Google Shape;192;p28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1146750" y="3368587"/>
              <a:ext cx="1466000" cy="6102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3" name="Google Shape;193;p28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341175" y="3445875"/>
              <a:ext cx="556026" cy="6102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94" name="Google Shape;194;p28"/>
          <p:cNvSpPr txBox="1"/>
          <p:nvPr>
            <p:ph idx="4294967295" type="body"/>
          </p:nvPr>
        </p:nvSpPr>
        <p:spPr>
          <a:xfrm>
            <a:off x="6464300" y="3142975"/>
            <a:ext cx="2944200" cy="19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</a:rPr>
              <a:t>Convenient &amp; Efficient</a:t>
            </a:r>
            <a:endParaRPr b="1" sz="1400">
              <a:solidFill>
                <a:schemeClr val="dk1"/>
              </a:solidFill>
            </a:endParaRPr>
          </a:p>
          <a:p>
            <a:pPr indent="-254000" lvl="0" marL="3429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" sz="1400"/>
              <a:t>Portable MicroPython</a:t>
            </a:r>
            <a:endParaRPr sz="1400"/>
          </a:p>
          <a:p>
            <a:pPr indent="-2540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" sz="1400"/>
              <a:t>Single .mpy file</a:t>
            </a:r>
            <a:endParaRPr sz="1400"/>
          </a:p>
          <a:p>
            <a:pPr indent="-2540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/>
              <a:t>No dynamic allocations</a:t>
            </a:r>
            <a:endParaRPr b="1" sz="1400"/>
          </a:p>
          <a:p>
            <a:pPr indent="-2540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/>
              <a:t>High </a:t>
            </a:r>
            <a:r>
              <a:rPr b="1" lang="en" sz="1400"/>
              <a:t>test coverage</a:t>
            </a:r>
            <a:endParaRPr b="1" sz="1400"/>
          </a:p>
          <a:p>
            <a:pPr indent="-2540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/>
              <a:t>Integer/</a:t>
            </a:r>
            <a:r>
              <a:rPr b="1" lang="en" sz="1400"/>
              <a:t>fixed-point</a:t>
            </a:r>
            <a:r>
              <a:rPr lang="en" sz="1400"/>
              <a:t> math *</a:t>
            </a:r>
            <a:endParaRPr sz="1400"/>
          </a:p>
          <a:p>
            <a:pPr indent="-2540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" sz="1400"/>
              <a:t>Small</a:t>
            </a:r>
            <a:r>
              <a:rPr lang="en" sz="1400"/>
              <a:t>. 2 kB+ FLASH</a:t>
            </a:r>
            <a:endParaRPr sz="1400"/>
          </a:p>
        </p:txBody>
      </p:sp>
      <p:cxnSp>
        <p:nvCxnSpPr>
          <p:cNvPr id="195" name="Google Shape;195;p28"/>
          <p:cNvCxnSpPr/>
          <p:nvPr/>
        </p:nvCxnSpPr>
        <p:spPr>
          <a:xfrm>
            <a:off x="3826300" y="2895750"/>
            <a:ext cx="4859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6" name="Google Shape;196;p28"/>
          <p:cNvCxnSpPr/>
          <p:nvPr/>
        </p:nvCxnSpPr>
        <p:spPr>
          <a:xfrm>
            <a:off x="3445575" y="201625"/>
            <a:ext cx="0" cy="4587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97" name="Google Shape;197;p28"/>
          <p:cNvGrpSpPr/>
          <p:nvPr/>
        </p:nvGrpSpPr>
        <p:grpSpPr>
          <a:xfrm>
            <a:off x="3672024" y="844350"/>
            <a:ext cx="2541587" cy="610225"/>
            <a:chOff x="3748224" y="844350"/>
            <a:chExt cx="2541587" cy="610225"/>
          </a:xfrm>
        </p:grpSpPr>
        <p:pic>
          <p:nvPicPr>
            <p:cNvPr id="198" name="Google Shape;198;p28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3748224" y="844350"/>
              <a:ext cx="1881882" cy="6102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9" name="Google Shape;199;p28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5768701" y="856329"/>
              <a:ext cx="521111" cy="5862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00" name="Google Shape;200;p28"/>
          <p:cNvSpPr txBox="1"/>
          <p:nvPr/>
        </p:nvSpPr>
        <p:spPr>
          <a:xfrm>
            <a:off x="253000" y="118850"/>
            <a:ext cx="2478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i="1" lang="en" sz="18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1. </a:t>
            </a:r>
            <a:r>
              <a:rPr b="1" i="1" lang="en" sz="18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Train on PC</a:t>
            </a:r>
            <a:endParaRPr b="1" sz="1800">
              <a:solidFill>
                <a:schemeClr val="dk1"/>
              </a:solidFill>
            </a:endParaRPr>
          </a:p>
        </p:txBody>
      </p:sp>
      <p:sp>
        <p:nvSpPr>
          <p:cNvPr id="201" name="Google Shape;201;p28"/>
          <p:cNvSpPr txBox="1"/>
          <p:nvPr/>
        </p:nvSpPr>
        <p:spPr>
          <a:xfrm>
            <a:off x="3757479" y="118850"/>
            <a:ext cx="3225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i="1" lang="en" sz="18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2. Deploy</a:t>
            </a:r>
            <a:r>
              <a:rPr b="1" i="1" lang="en" sz="18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 on device</a:t>
            </a:r>
            <a:endParaRPr b="1" sz="1800">
              <a:solidFill>
                <a:schemeClr val="dk1"/>
              </a:solidFill>
            </a:endParaRPr>
          </a:p>
        </p:txBody>
      </p:sp>
      <p:grpSp>
        <p:nvGrpSpPr>
          <p:cNvPr id="202" name="Google Shape;202;p28"/>
          <p:cNvGrpSpPr/>
          <p:nvPr/>
        </p:nvGrpSpPr>
        <p:grpSpPr>
          <a:xfrm>
            <a:off x="4063236" y="1669429"/>
            <a:ext cx="1882450" cy="999470"/>
            <a:chOff x="4139436" y="1669429"/>
            <a:chExt cx="1882450" cy="999470"/>
          </a:xfrm>
        </p:grpSpPr>
        <p:pic>
          <p:nvPicPr>
            <p:cNvPr id="203" name="Google Shape;203;p28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5179773" y="1691995"/>
              <a:ext cx="656005" cy="44644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4" name="Google Shape;204;p28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139436" y="1669429"/>
              <a:ext cx="968970" cy="50225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5" name="Google Shape;205;p28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4993650" y="2271361"/>
              <a:ext cx="1028236" cy="3843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6" name="Google Shape;206;p28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4396334" y="2222459"/>
              <a:ext cx="446436" cy="44644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07" name="Google Shape;207;p28"/>
          <p:cNvSpPr txBox="1"/>
          <p:nvPr/>
        </p:nvSpPr>
        <p:spPr>
          <a:xfrm>
            <a:off x="488800" y="908975"/>
            <a:ext cx="2242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pip install emlearn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